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</p:sldMasterIdLst>
  <p:notesMasterIdLst>
    <p:notesMasterId r:id="rId66"/>
  </p:notesMasterIdLst>
  <p:sldIdLst>
    <p:sldId id="357" r:id="rId3"/>
    <p:sldId id="356" r:id="rId4"/>
    <p:sldId id="295" r:id="rId5"/>
    <p:sldId id="385" r:id="rId6"/>
    <p:sldId id="296" r:id="rId7"/>
    <p:sldId id="384" r:id="rId8"/>
    <p:sldId id="297" r:id="rId9"/>
    <p:sldId id="298" r:id="rId10"/>
    <p:sldId id="257" r:id="rId11"/>
    <p:sldId id="275" r:id="rId12"/>
    <p:sldId id="258" r:id="rId13"/>
    <p:sldId id="352" r:id="rId14"/>
    <p:sldId id="299" r:id="rId15"/>
    <p:sldId id="383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81" r:id="rId28"/>
    <p:sldId id="306" r:id="rId29"/>
    <p:sldId id="309" r:id="rId30"/>
    <p:sldId id="292" r:id="rId31"/>
    <p:sldId id="285" r:id="rId32"/>
    <p:sldId id="294" r:id="rId33"/>
    <p:sldId id="286" r:id="rId34"/>
    <p:sldId id="311" r:id="rId35"/>
    <p:sldId id="289" r:id="rId36"/>
    <p:sldId id="290" r:id="rId37"/>
    <p:sldId id="291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415" r:id="rId49"/>
    <p:sldId id="41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10" r:id="rId60"/>
    <p:sldId id="411" r:id="rId61"/>
    <p:sldId id="412" r:id="rId62"/>
    <p:sldId id="413" r:id="rId63"/>
    <p:sldId id="414" r:id="rId64"/>
    <p:sldId id="41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91B95-239C-4DB9-A07E-47EDEEE6017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BA33159-DDA4-4FF1-AD85-DCCB3EF468E7}">
      <dgm:prSet phldrT="[Text]"/>
      <dgm:spPr>
        <a:solidFill>
          <a:srgbClr val="FF3300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Fringe Benefits</a:t>
          </a:r>
          <a:endParaRPr lang="en-US" b="1" dirty="0">
            <a:latin typeface="Century Gothic" pitchFamily="34" charset="0"/>
          </a:endParaRPr>
        </a:p>
      </dgm:t>
    </dgm:pt>
    <dgm:pt modelId="{819B82A7-B240-447D-9D2C-176154768399}" type="parTrans" cxnId="{4AFCE0EA-0004-46CC-BABD-DDF77732E5E4}">
      <dgm:prSet/>
      <dgm:spPr/>
      <dgm:t>
        <a:bodyPr/>
        <a:lstStyle/>
        <a:p>
          <a:endParaRPr lang="en-US"/>
        </a:p>
      </dgm:t>
    </dgm:pt>
    <dgm:pt modelId="{46D3722A-4485-49A1-B6D9-031FA3F19821}" type="sibTrans" cxnId="{4AFCE0EA-0004-46CC-BABD-DDF77732E5E4}">
      <dgm:prSet/>
      <dgm:spPr/>
      <dgm:t>
        <a:bodyPr/>
        <a:lstStyle/>
        <a:p>
          <a:endParaRPr lang="en-US"/>
        </a:p>
      </dgm:t>
    </dgm:pt>
    <dgm:pt modelId="{CFFE1D57-6EC0-4977-9E4E-1119E385A70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Housing</a:t>
          </a:r>
          <a:endParaRPr lang="en-US" b="1" dirty="0">
            <a:latin typeface="Century Gothic" pitchFamily="34" charset="0"/>
          </a:endParaRPr>
        </a:p>
      </dgm:t>
    </dgm:pt>
    <dgm:pt modelId="{636EEE61-F579-4089-9677-76E0CE8AB832}" type="parTrans" cxnId="{AE240CE2-02E7-4B10-BA71-48EDBE1A79BC}">
      <dgm:prSet/>
      <dgm:spPr/>
      <dgm:t>
        <a:bodyPr/>
        <a:lstStyle/>
        <a:p>
          <a:endParaRPr lang="en-US"/>
        </a:p>
      </dgm:t>
    </dgm:pt>
    <dgm:pt modelId="{4281C324-729B-4B1F-A9E8-71BFA9CB460F}" type="sibTrans" cxnId="{AE240CE2-02E7-4B10-BA71-48EDBE1A79BC}">
      <dgm:prSet/>
      <dgm:spPr/>
      <dgm:t>
        <a:bodyPr/>
        <a:lstStyle/>
        <a:p>
          <a:endParaRPr lang="en-US"/>
        </a:p>
      </dgm:t>
    </dgm:pt>
    <dgm:pt modelId="{BFCCCB50-92E2-4823-A39E-A174967669E6}">
      <dgm:prSet phldrT="[Text]"/>
      <dgm:spPr>
        <a:solidFill>
          <a:srgbClr val="54BE86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Expenses</a:t>
          </a:r>
          <a:endParaRPr lang="en-US" b="1" dirty="0">
            <a:latin typeface="Century Gothic" pitchFamily="34" charset="0"/>
          </a:endParaRPr>
        </a:p>
      </dgm:t>
    </dgm:pt>
    <dgm:pt modelId="{4525FFA7-FA72-4798-AA19-912C4427E3BD}" type="parTrans" cxnId="{288D1190-996F-4A27-8332-466EABA22750}">
      <dgm:prSet/>
      <dgm:spPr/>
      <dgm:t>
        <a:bodyPr/>
        <a:lstStyle/>
        <a:p>
          <a:endParaRPr lang="en-US"/>
        </a:p>
      </dgm:t>
    </dgm:pt>
    <dgm:pt modelId="{3107E883-E510-48DC-A634-4C5B5E3E8E58}" type="sibTrans" cxnId="{288D1190-996F-4A27-8332-466EABA22750}">
      <dgm:prSet/>
      <dgm:spPr/>
      <dgm:t>
        <a:bodyPr/>
        <a:lstStyle/>
        <a:p>
          <a:endParaRPr lang="en-US"/>
        </a:p>
      </dgm:t>
    </dgm:pt>
    <dgm:pt modelId="{335094FD-8BF0-4120-B42E-33FEB4D663E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Salary</a:t>
          </a:r>
          <a:endParaRPr lang="en-US" b="1" dirty="0">
            <a:latin typeface="Century Gothic" pitchFamily="34" charset="0"/>
          </a:endParaRPr>
        </a:p>
      </dgm:t>
    </dgm:pt>
    <dgm:pt modelId="{F79BFC93-C004-4C71-B0BC-367C84C490EB}" type="parTrans" cxnId="{ED14D0B0-F482-4B75-897B-8276B3910692}">
      <dgm:prSet/>
      <dgm:spPr/>
      <dgm:t>
        <a:bodyPr/>
        <a:lstStyle/>
        <a:p>
          <a:endParaRPr lang="en-US"/>
        </a:p>
      </dgm:t>
    </dgm:pt>
    <dgm:pt modelId="{5540F06F-7F1E-4D71-A7A9-CEE6BFA3549C}" type="sibTrans" cxnId="{ED14D0B0-F482-4B75-897B-8276B3910692}">
      <dgm:prSet/>
      <dgm:spPr/>
      <dgm:t>
        <a:bodyPr/>
        <a:lstStyle/>
        <a:p>
          <a:endParaRPr lang="en-US"/>
        </a:p>
      </dgm:t>
    </dgm:pt>
    <dgm:pt modelId="{2FE60B83-5EED-4C6E-BF13-95044D977D82}" type="pres">
      <dgm:prSet presAssocID="{72091B95-239C-4DB9-A07E-47EDEEE6017A}" presName="compositeShape" presStyleCnt="0">
        <dgm:presLayoutVars>
          <dgm:chMax val="7"/>
          <dgm:dir/>
          <dgm:resizeHandles val="exact"/>
        </dgm:presLayoutVars>
      </dgm:prSet>
      <dgm:spPr/>
    </dgm:pt>
    <dgm:pt modelId="{5C53DD3A-4038-45EA-AB00-7452837638DD}" type="pres">
      <dgm:prSet presAssocID="{72091B95-239C-4DB9-A07E-47EDEEE6017A}" presName="wedge1" presStyleLbl="node1" presStyleIdx="0" presStyleCnt="4"/>
      <dgm:spPr/>
      <dgm:t>
        <a:bodyPr/>
        <a:lstStyle/>
        <a:p>
          <a:endParaRPr lang="en-US"/>
        </a:p>
      </dgm:t>
    </dgm:pt>
    <dgm:pt modelId="{6190260F-20CE-4FA6-A6C5-C09333AF1307}" type="pres">
      <dgm:prSet presAssocID="{72091B95-239C-4DB9-A07E-47EDEEE6017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6463E-F53D-48D6-AC5F-E1137E03EB17}" type="pres">
      <dgm:prSet presAssocID="{72091B95-239C-4DB9-A07E-47EDEEE6017A}" presName="wedge2" presStyleLbl="node1" presStyleIdx="1" presStyleCnt="4"/>
      <dgm:spPr/>
      <dgm:t>
        <a:bodyPr/>
        <a:lstStyle/>
        <a:p>
          <a:endParaRPr lang="en-US"/>
        </a:p>
      </dgm:t>
    </dgm:pt>
    <dgm:pt modelId="{49981854-9AAA-44D1-A885-7AF616E42DF9}" type="pres">
      <dgm:prSet presAssocID="{72091B95-239C-4DB9-A07E-47EDEEE6017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13F78-78EC-433A-A52F-249589B76141}" type="pres">
      <dgm:prSet presAssocID="{72091B95-239C-4DB9-A07E-47EDEEE6017A}" presName="wedge3" presStyleLbl="node1" presStyleIdx="2" presStyleCnt="4"/>
      <dgm:spPr/>
      <dgm:t>
        <a:bodyPr/>
        <a:lstStyle/>
        <a:p>
          <a:endParaRPr lang="en-US"/>
        </a:p>
      </dgm:t>
    </dgm:pt>
    <dgm:pt modelId="{77D3098E-3FF8-4AA5-A151-7D7F45CE42A6}" type="pres">
      <dgm:prSet presAssocID="{72091B95-239C-4DB9-A07E-47EDEEE6017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4D7D4-4C81-4A6F-BCAE-6460961E14D2}" type="pres">
      <dgm:prSet presAssocID="{72091B95-239C-4DB9-A07E-47EDEEE6017A}" presName="wedge4" presStyleLbl="node1" presStyleIdx="3" presStyleCnt="4"/>
      <dgm:spPr/>
      <dgm:t>
        <a:bodyPr/>
        <a:lstStyle/>
        <a:p>
          <a:endParaRPr lang="en-US"/>
        </a:p>
      </dgm:t>
    </dgm:pt>
    <dgm:pt modelId="{BB22D227-7042-4010-9A3F-93521F4F4087}" type="pres">
      <dgm:prSet presAssocID="{72091B95-239C-4DB9-A07E-47EDEEE6017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4D0B0-F482-4B75-897B-8276B3910692}" srcId="{72091B95-239C-4DB9-A07E-47EDEEE6017A}" destId="{335094FD-8BF0-4120-B42E-33FEB4D663EE}" srcOrd="1" destOrd="0" parTransId="{F79BFC93-C004-4C71-B0BC-367C84C490EB}" sibTransId="{5540F06F-7F1E-4D71-A7A9-CEE6BFA3549C}"/>
    <dgm:cxn modelId="{59A12062-43C8-4ED7-BEDC-F07269FFB369}" type="presOf" srcId="{BFCCCB50-92E2-4823-A39E-A174967669E6}" destId="{BB22D227-7042-4010-9A3F-93521F4F4087}" srcOrd="1" destOrd="0" presId="urn:microsoft.com/office/officeart/2005/8/layout/chart3"/>
    <dgm:cxn modelId="{288D1190-996F-4A27-8332-466EABA22750}" srcId="{72091B95-239C-4DB9-A07E-47EDEEE6017A}" destId="{BFCCCB50-92E2-4823-A39E-A174967669E6}" srcOrd="3" destOrd="0" parTransId="{4525FFA7-FA72-4798-AA19-912C4427E3BD}" sibTransId="{3107E883-E510-48DC-A634-4C5B5E3E8E58}"/>
    <dgm:cxn modelId="{F1DB8424-5D04-447D-8752-57DD9992C03C}" type="presOf" srcId="{335094FD-8BF0-4120-B42E-33FEB4D663EE}" destId="{4C66463E-F53D-48D6-AC5F-E1137E03EB17}" srcOrd="0" destOrd="0" presId="urn:microsoft.com/office/officeart/2005/8/layout/chart3"/>
    <dgm:cxn modelId="{B8444B4D-975B-4AFA-9F6F-56C7D9A33E2B}" type="presOf" srcId="{72091B95-239C-4DB9-A07E-47EDEEE6017A}" destId="{2FE60B83-5EED-4C6E-BF13-95044D977D82}" srcOrd="0" destOrd="0" presId="urn:microsoft.com/office/officeart/2005/8/layout/chart3"/>
    <dgm:cxn modelId="{69DC6C17-975C-48FA-A4E7-8C61578E6A00}" type="presOf" srcId="{335094FD-8BF0-4120-B42E-33FEB4D663EE}" destId="{49981854-9AAA-44D1-A885-7AF616E42DF9}" srcOrd="1" destOrd="0" presId="urn:microsoft.com/office/officeart/2005/8/layout/chart3"/>
    <dgm:cxn modelId="{9ECA5E3E-B0AC-4596-80AB-9397F12391E2}" type="presOf" srcId="{CFFE1D57-6EC0-4977-9E4E-1119E385A708}" destId="{20913F78-78EC-433A-A52F-249589B76141}" srcOrd="0" destOrd="0" presId="urn:microsoft.com/office/officeart/2005/8/layout/chart3"/>
    <dgm:cxn modelId="{958E8187-D80A-4014-998E-5FD36050FF78}" type="presOf" srcId="{BFCCCB50-92E2-4823-A39E-A174967669E6}" destId="{F6F4D7D4-4C81-4A6F-BCAE-6460961E14D2}" srcOrd="0" destOrd="0" presId="urn:microsoft.com/office/officeart/2005/8/layout/chart3"/>
    <dgm:cxn modelId="{AE240CE2-02E7-4B10-BA71-48EDBE1A79BC}" srcId="{72091B95-239C-4DB9-A07E-47EDEEE6017A}" destId="{CFFE1D57-6EC0-4977-9E4E-1119E385A708}" srcOrd="2" destOrd="0" parTransId="{636EEE61-F579-4089-9677-76E0CE8AB832}" sibTransId="{4281C324-729B-4B1F-A9E8-71BFA9CB460F}"/>
    <dgm:cxn modelId="{6FE1A0FC-092C-42A2-AEEE-4556117E8EF2}" type="presOf" srcId="{CFFE1D57-6EC0-4977-9E4E-1119E385A708}" destId="{77D3098E-3FF8-4AA5-A151-7D7F45CE42A6}" srcOrd="1" destOrd="0" presId="urn:microsoft.com/office/officeart/2005/8/layout/chart3"/>
    <dgm:cxn modelId="{5DCD216A-03C1-4F14-924B-10D74C88E579}" type="presOf" srcId="{2BA33159-DDA4-4FF1-AD85-DCCB3EF468E7}" destId="{6190260F-20CE-4FA6-A6C5-C09333AF1307}" srcOrd="1" destOrd="0" presId="urn:microsoft.com/office/officeart/2005/8/layout/chart3"/>
    <dgm:cxn modelId="{4AFCE0EA-0004-46CC-BABD-DDF77732E5E4}" srcId="{72091B95-239C-4DB9-A07E-47EDEEE6017A}" destId="{2BA33159-DDA4-4FF1-AD85-DCCB3EF468E7}" srcOrd="0" destOrd="0" parTransId="{819B82A7-B240-447D-9D2C-176154768399}" sibTransId="{46D3722A-4485-49A1-B6D9-031FA3F19821}"/>
    <dgm:cxn modelId="{06259C7B-9AA1-43BF-A589-73AD31A763DD}" type="presOf" srcId="{2BA33159-DDA4-4FF1-AD85-DCCB3EF468E7}" destId="{5C53DD3A-4038-45EA-AB00-7452837638DD}" srcOrd="0" destOrd="0" presId="urn:microsoft.com/office/officeart/2005/8/layout/chart3"/>
    <dgm:cxn modelId="{2BEC5005-1EA6-4181-BBEA-97E9FC801D0A}" type="presParOf" srcId="{2FE60B83-5EED-4C6E-BF13-95044D977D82}" destId="{5C53DD3A-4038-45EA-AB00-7452837638DD}" srcOrd="0" destOrd="0" presId="urn:microsoft.com/office/officeart/2005/8/layout/chart3"/>
    <dgm:cxn modelId="{D810D30E-7153-4172-B504-8A3C7A4B47B9}" type="presParOf" srcId="{2FE60B83-5EED-4C6E-BF13-95044D977D82}" destId="{6190260F-20CE-4FA6-A6C5-C09333AF1307}" srcOrd="1" destOrd="0" presId="urn:microsoft.com/office/officeart/2005/8/layout/chart3"/>
    <dgm:cxn modelId="{5A7CE491-AE0C-4459-9EEF-DAEA4D00D39A}" type="presParOf" srcId="{2FE60B83-5EED-4C6E-BF13-95044D977D82}" destId="{4C66463E-F53D-48D6-AC5F-E1137E03EB17}" srcOrd="2" destOrd="0" presId="urn:microsoft.com/office/officeart/2005/8/layout/chart3"/>
    <dgm:cxn modelId="{E9888110-EA86-4B0F-92D4-FF6F96541C81}" type="presParOf" srcId="{2FE60B83-5EED-4C6E-BF13-95044D977D82}" destId="{49981854-9AAA-44D1-A885-7AF616E42DF9}" srcOrd="3" destOrd="0" presId="urn:microsoft.com/office/officeart/2005/8/layout/chart3"/>
    <dgm:cxn modelId="{CFACB6C0-6E4F-4803-97C9-BC08E7305024}" type="presParOf" srcId="{2FE60B83-5EED-4C6E-BF13-95044D977D82}" destId="{20913F78-78EC-433A-A52F-249589B76141}" srcOrd="4" destOrd="0" presId="urn:microsoft.com/office/officeart/2005/8/layout/chart3"/>
    <dgm:cxn modelId="{0EB6A63A-93EC-4C4C-AC80-F7D8EBA1D70C}" type="presParOf" srcId="{2FE60B83-5EED-4C6E-BF13-95044D977D82}" destId="{77D3098E-3FF8-4AA5-A151-7D7F45CE42A6}" srcOrd="5" destOrd="0" presId="urn:microsoft.com/office/officeart/2005/8/layout/chart3"/>
    <dgm:cxn modelId="{00B71879-4275-48F4-90B2-17DB79C92AEA}" type="presParOf" srcId="{2FE60B83-5EED-4C6E-BF13-95044D977D82}" destId="{F6F4D7D4-4C81-4A6F-BCAE-6460961E14D2}" srcOrd="6" destOrd="0" presId="urn:microsoft.com/office/officeart/2005/8/layout/chart3"/>
    <dgm:cxn modelId="{52754D93-EACF-45B0-A27B-0BFF6C10CFFC}" type="presParOf" srcId="{2FE60B83-5EED-4C6E-BF13-95044D977D82}" destId="{BB22D227-7042-4010-9A3F-93521F4F4087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091B95-239C-4DB9-A07E-47EDEEE6017A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2BA33159-DDA4-4FF1-AD85-DCCB3EF468E7}">
      <dgm:prSet phldrT="[Text]"/>
      <dgm:spPr>
        <a:solidFill>
          <a:srgbClr val="FF3300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Fringe Benefits</a:t>
          </a:r>
          <a:endParaRPr lang="en-US" b="1" dirty="0">
            <a:latin typeface="Century Gothic" pitchFamily="34" charset="0"/>
          </a:endParaRPr>
        </a:p>
      </dgm:t>
    </dgm:pt>
    <dgm:pt modelId="{819B82A7-B240-447D-9D2C-176154768399}" type="parTrans" cxnId="{4AFCE0EA-0004-46CC-BABD-DDF77732E5E4}">
      <dgm:prSet/>
      <dgm:spPr/>
      <dgm:t>
        <a:bodyPr/>
        <a:lstStyle/>
        <a:p>
          <a:endParaRPr lang="en-US"/>
        </a:p>
      </dgm:t>
    </dgm:pt>
    <dgm:pt modelId="{46D3722A-4485-49A1-B6D9-031FA3F19821}" type="sibTrans" cxnId="{4AFCE0EA-0004-46CC-BABD-DDF77732E5E4}">
      <dgm:prSet/>
      <dgm:spPr/>
      <dgm:t>
        <a:bodyPr/>
        <a:lstStyle/>
        <a:p>
          <a:endParaRPr lang="en-US"/>
        </a:p>
      </dgm:t>
    </dgm:pt>
    <dgm:pt modelId="{CFFE1D57-6EC0-4977-9E4E-1119E385A708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Housing</a:t>
          </a:r>
          <a:endParaRPr lang="en-US" b="1" dirty="0">
            <a:latin typeface="Century Gothic" pitchFamily="34" charset="0"/>
          </a:endParaRPr>
        </a:p>
      </dgm:t>
    </dgm:pt>
    <dgm:pt modelId="{636EEE61-F579-4089-9677-76E0CE8AB832}" type="parTrans" cxnId="{AE240CE2-02E7-4B10-BA71-48EDBE1A79BC}">
      <dgm:prSet/>
      <dgm:spPr/>
      <dgm:t>
        <a:bodyPr/>
        <a:lstStyle/>
        <a:p>
          <a:endParaRPr lang="en-US"/>
        </a:p>
      </dgm:t>
    </dgm:pt>
    <dgm:pt modelId="{4281C324-729B-4B1F-A9E8-71BFA9CB460F}" type="sibTrans" cxnId="{AE240CE2-02E7-4B10-BA71-48EDBE1A79BC}">
      <dgm:prSet/>
      <dgm:spPr/>
      <dgm:t>
        <a:bodyPr/>
        <a:lstStyle/>
        <a:p>
          <a:endParaRPr lang="en-US"/>
        </a:p>
      </dgm:t>
    </dgm:pt>
    <dgm:pt modelId="{BFCCCB50-92E2-4823-A39E-A174967669E6}">
      <dgm:prSet phldrT="[Text]"/>
      <dgm:spPr>
        <a:solidFill>
          <a:srgbClr val="54BE86"/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Expenses</a:t>
          </a:r>
          <a:endParaRPr lang="en-US" b="1" dirty="0">
            <a:latin typeface="Century Gothic" pitchFamily="34" charset="0"/>
          </a:endParaRPr>
        </a:p>
      </dgm:t>
    </dgm:pt>
    <dgm:pt modelId="{4525FFA7-FA72-4798-AA19-912C4427E3BD}" type="parTrans" cxnId="{288D1190-996F-4A27-8332-466EABA22750}">
      <dgm:prSet/>
      <dgm:spPr/>
      <dgm:t>
        <a:bodyPr/>
        <a:lstStyle/>
        <a:p>
          <a:endParaRPr lang="en-US"/>
        </a:p>
      </dgm:t>
    </dgm:pt>
    <dgm:pt modelId="{3107E883-E510-48DC-A634-4C5B5E3E8E58}" type="sibTrans" cxnId="{288D1190-996F-4A27-8332-466EABA22750}">
      <dgm:prSet/>
      <dgm:spPr/>
      <dgm:t>
        <a:bodyPr/>
        <a:lstStyle/>
        <a:p>
          <a:endParaRPr lang="en-US"/>
        </a:p>
      </dgm:t>
    </dgm:pt>
    <dgm:pt modelId="{335094FD-8BF0-4120-B42E-33FEB4D663E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 smtClean="0">
              <a:latin typeface="Century Gothic" pitchFamily="34" charset="0"/>
            </a:rPr>
            <a:t>Salary</a:t>
          </a:r>
          <a:endParaRPr lang="en-US" b="1" dirty="0">
            <a:latin typeface="Century Gothic" pitchFamily="34" charset="0"/>
          </a:endParaRPr>
        </a:p>
      </dgm:t>
    </dgm:pt>
    <dgm:pt modelId="{F79BFC93-C004-4C71-B0BC-367C84C490EB}" type="parTrans" cxnId="{ED14D0B0-F482-4B75-897B-8276B3910692}">
      <dgm:prSet/>
      <dgm:spPr/>
      <dgm:t>
        <a:bodyPr/>
        <a:lstStyle/>
        <a:p>
          <a:endParaRPr lang="en-US"/>
        </a:p>
      </dgm:t>
    </dgm:pt>
    <dgm:pt modelId="{5540F06F-7F1E-4D71-A7A9-CEE6BFA3549C}" type="sibTrans" cxnId="{ED14D0B0-F482-4B75-897B-8276B3910692}">
      <dgm:prSet/>
      <dgm:spPr/>
      <dgm:t>
        <a:bodyPr/>
        <a:lstStyle/>
        <a:p>
          <a:endParaRPr lang="en-US"/>
        </a:p>
      </dgm:t>
    </dgm:pt>
    <dgm:pt modelId="{2FE60B83-5EED-4C6E-BF13-95044D977D82}" type="pres">
      <dgm:prSet presAssocID="{72091B95-239C-4DB9-A07E-47EDEEE6017A}" presName="compositeShape" presStyleCnt="0">
        <dgm:presLayoutVars>
          <dgm:chMax val="7"/>
          <dgm:dir/>
          <dgm:resizeHandles val="exact"/>
        </dgm:presLayoutVars>
      </dgm:prSet>
      <dgm:spPr/>
    </dgm:pt>
    <dgm:pt modelId="{5C53DD3A-4038-45EA-AB00-7452837638DD}" type="pres">
      <dgm:prSet presAssocID="{72091B95-239C-4DB9-A07E-47EDEEE6017A}" presName="wedge1" presStyleLbl="node1" presStyleIdx="0" presStyleCnt="4"/>
      <dgm:spPr/>
      <dgm:t>
        <a:bodyPr/>
        <a:lstStyle/>
        <a:p>
          <a:endParaRPr lang="en-US"/>
        </a:p>
      </dgm:t>
    </dgm:pt>
    <dgm:pt modelId="{6190260F-20CE-4FA6-A6C5-C09333AF1307}" type="pres">
      <dgm:prSet presAssocID="{72091B95-239C-4DB9-A07E-47EDEEE6017A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6463E-F53D-48D6-AC5F-E1137E03EB17}" type="pres">
      <dgm:prSet presAssocID="{72091B95-239C-4DB9-A07E-47EDEEE6017A}" presName="wedge2" presStyleLbl="node1" presStyleIdx="1" presStyleCnt="4"/>
      <dgm:spPr/>
      <dgm:t>
        <a:bodyPr/>
        <a:lstStyle/>
        <a:p>
          <a:endParaRPr lang="en-US"/>
        </a:p>
      </dgm:t>
    </dgm:pt>
    <dgm:pt modelId="{49981854-9AAA-44D1-A885-7AF616E42DF9}" type="pres">
      <dgm:prSet presAssocID="{72091B95-239C-4DB9-A07E-47EDEEE6017A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13F78-78EC-433A-A52F-249589B76141}" type="pres">
      <dgm:prSet presAssocID="{72091B95-239C-4DB9-A07E-47EDEEE6017A}" presName="wedge3" presStyleLbl="node1" presStyleIdx="2" presStyleCnt="4"/>
      <dgm:spPr/>
      <dgm:t>
        <a:bodyPr/>
        <a:lstStyle/>
        <a:p>
          <a:endParaRPr lang="en-US"/>
        </a:p>
      </dgm:t>
    </dgm:pt>
    <dgm:pt modelId="{77D3098E-3FF8-4AA5-A151-7D7F45CE42A6}" type="pres">
      <dgm:prSet presAssocID="{72091B95-239C-4DB9-A07E-47EDEEE6017A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4D7D4-4C81-4A6F-BCAE-6460961E14D2}" type="pres">
      <dgm:prSet presAssocID="{72091B95-239C-4DB9-A07E-47EDEEE6017A}" presName="wedge4" presStyleLbl="node1" presStyleIdx="3" presStyleCnt="4"/>
      <dgm:spPr/>
      <dgm:t>
        <a:bodyPr/>
        <a:lstStyle/>
        <a:p>
          <a:endParaRPr lang="en-US"/>
        </a:p>
      </dgm:t>
    </dgm:pt>
    <dgm:pt modelId="{BB22D227-7042-4010-9A3F-93521F4F4087}" type="pres">
      <dgm:prSet presAssocID="{72091B95-239C-4DB9-A07E-47EDEEE6017A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CF6BC-29CB-4457-9554-AC6080FA69B8}" type="presOf" srcId="{2BA33159-DDA4-4FF1-AD85-DCCB3EF468E7}" destId="{5C53DD3A-4038-45EA-AB00-7452837638DD}" srcOrd="0" destOrd="0" presId="urn:microsoft.com/office/officeart/2005/8/layout/chart3"/>
    <dgm:cxn modelId="{1B55BB7D-D3BC-4A0A-B7D4-D9967A42E0E1}" type="presOf" srcId="{2BA33159-DDA4-4FF1-AD85-DCCB3EF468E7}" destId="{6190260F-20CE-4FA6-A6C5-C09333AF1307}" srcOrd="1" destOrd="0" presId="urn:microsoft.com/office/officeart/2005/8/layout/chart3"/>
    <dgm:cxn modelId="{ED14D0B0-F482-4B75-897B-8276B3910692}" srcId="{72091B95-239C-4DB9-A07E-47EDEEE6017A}" destId="{335094FD-8BF0-4120-B42E-33FEB4D663EE}" srcOrd="1" destOrd="0" parTransId="{F79BFC93-C004-4C71-B0BC-367C84C490EB}" sibTransId="{5540F06F-7F1E-4D71-A7A9-CEE6BFA3549C}"/>
    <dgm:cxn modelId="{288D1190-996F-4A27-8332-466EABA22750}" srcId="{72091B95-239C-4DB9-A07E-47EDEEE6017A}" destId="{BFCCCB50-92E2-4823-A39E-A174967669E6}" srcOrd="3" destOrd="0" parTransId="{4525FFA7-FA72-4798-AA19-912C4427E3BD}" sibTransId="{3107E883-E510-48DC-A634-4C5B5E3E8E58}"/>
    <dgm:cxn modelId="{ECFE671C-1292-4B6A-97FB-FB5FEA02FFAF}" type="presOf" srcId="{BFCCCB50-92E2-4823-A39E-A174967669E6}" destId="{BB22D227-7042-4010-9A3F-93521F4F4087}" srcOrd="1" destOrd="0" presId="urn:microsoft.com/office/officeart/2005/8/layout/chart3"/>
    <dgm:cxn modelId="{A1FCD9E3-564C-4C44-AF67-E95AF19863EE}" type="presOf" srcId="{CFFE1D57-6EC0-4977-9E4E-1119E385A708}" destId="{77D3098E-3FF8-4AA5-A151-7D7F45CE42A6}" srcOrd="1" destOrd="0" presId="urn:microsoft.com/office/officeart/2005/8/layout/chart3"/>
    <dgm:cxn modelId="{AE240CE2-02E7-4B10-BA71-48EDBE1A79BC}" srcId="{72091B95-239C-4DB9-A07E-47EDEEE6017A}" destId="{CFFE1D57-6EC0-4977-9E4E-1119E385A708}" srcOrd="2" destOrd="0" parTransId="{636EEE61-F579-4089-9677-76E0CE8AB832}" sibTransId="{4281C324-729B-4B1F-A9E8-71BFA9CB460F}"/>
    <dgm:cxn modelId="{4AFCE0EA-0004-46CC-BABD-DDF77732E5E4}" srcId="{72091B95-239C-4DB9-A07E-47EDEEE6017A}" destId="{2BA33159-DDA4-4FF1-AD85-DCCB3EF468E7}" srcOrd="0" destOrd="0" parTransId="{819B82A7-B240-447D-9D2C-176154768399}" sibTransId="{46D3722A-4485-49A1-B6D9-031FA3F19821}"/>
    <dgm:cxn modelId="{0A0ED6B6-B407-40D6-8D48-2FF9A8808826}" type="presOf" srcId="{335094FD-8BF0-4120-B42E-33FEB4D663EE}" destId="{49981854-9AAA-44D1-A885-7AF616E42DF9}" srcOrd="1" destOrd="0" presId="urn:microsoft.com/office/officeart/2005/8/layout/chart3"/>
    <dgm:cxn modelId="{46380D07-77C0-42B8-A34D-151FB9A57E5D}" type="presOf" srcId="{CFFE1D57-6EC0-4977-9E4E-1119E385A708}" destId="{20913F78-78EC-433A-A52F-249589B76141}" srcOrd="0" destOrd="0" presId="urn:microsoft.com/office/officeart/2005/8/layout/chart3"/>
    <dgm:cxn modelId="{85BF3184-B809-493B-9603-51EB56D4CDB9}" type="presOf" srcId="{72091B95-239C-4DB9-A07E-47EDEEE6017A}" destId="{2FE60B83-5EED-4C6E-BF13-95044D977D82}" srcOrd="0" destOrd="0" presId="urn:microsoft.com/office/officeart/2005/8/layout/chart3"/>
    <dgm:cxn modelId="{37BF5000-F6E3-4FDB-8024-73A1065DAA88}" type="presOf" srcId="{335094FD-8BF0-4120-B42E-33FEB4D663EE}" destId="{4C66463E-F53D-48D6-AC5F-E1137E03EB17}" srcOrd="0" destOrd="0" presId="urn:microsoft.com/office/officeart/2005/8/layout/chart3"/>
    <dgm:cxn modelId="{64C6445F-EF5A-49E9-8FF7-77654FBD14B3}" type="presOf" srcId="{BFCCCB50-92E2-4823-A39E-A174967669E6}" destId="{F6F4D7D4-4C81-4A6F-BCAE-6460961E14D2}" srcOrd="0" destOrd="0" presId="urn:microsoft.com/office/officeart/2005/8/layout/chart3"/>
    <dgm:cxn modelId="{72AF21C1-76B3-4703-B566-6D46ACAC2DA3}" type="presParOf" srcId="{2FE60B83-5EED-4C6E-BF13-95044D977D82}" destId="{5C53DD3A-4038-45EA-AB00-7452837638DD}" srcOrd="0" destOrd="0" presId="urn:microsoft.com/office/officeart/2005/8/layout/chart3"/>
    <dgm:cxn modelId="{0ACB6E81-C991-444E-B778-84EAB0CE015F}" type="presParOf" srcId="{2FE60B83-5EED-4C6E-BF13-95044D977D82}" destId="{6190260F-20CE-4FA6-A6C5-C09333AF1307}" srcOrd="1" destOrd="0" presId="urn:microsoft.com/office/officeart/2005/8/layout/chart3"/>
    <dgm:cxn modelId="{F329FF0E-8162-46C9-A398-D64A2DD29D93}" type="presParOf" srcId="{2FE60B83-5EED-4C6E-BF13-95044D977D82}" destId="{4C66463E-F53D-48D6-AC5F-E1137E03EB17}" srcOrd="2" destOrd="0" presId="urn:microsoft.com/office/officeart/2005/8/layout/chart3"/>
    <dgm:cxn modelId="{475FA4F9-6DB5-427F-8401-5A329CEA2583}" type="presParOf" srcId="{2FE60B83-5EED-4C6E-BF13-95044D977D82}" destId="{49981854-9AAA-44D1-A885-7AF616E42DF9}" srcOrd="3" destOrd="0" presId="urn:microsoft.com/office/officeart/2005/8/layout/chart3"/>
    <dgm:cxn modelId="{A3634544-6F26-418E-8F96-D243D4770036}" type="presParOf" srcId="{2FE60B83-5EED-4C6E-BF13-95044D977D82}" destId="{20913F78-78EC-433A-A52F-249589B76141}" srcOrd="4" destOrd="0" presId="urn:microsoft.com/office/officeart/2005/8/layout/chart3"/>
    <dgm:cxn modelId="{86C23FEC-9009-470D-8873-BECF23B5FBAA}" type="presParOf" srcId="{2FE60B83-5EED-4C6E-BF13-95044D977D82}" destId="{77D3098E-3FF8-4AA5-A151-7D7F45CE42A6}" srcOrd="5" destOrd="0" presId="urn:microsoft.com/office/officeart/2005/8/layout/chart3"/>
    <dgm:cxn modelId="{3FCEC82D-2228-4E47-89A7-DE9EB6E888FC}" type="presParOf" srcId="{2FE60B83-5EED-4C6E-BF13-95044D977D82}" destId="{F6F4D7D4-4C81-4A6F-BCAE-6460961E14D2}" srcOrd="6" destOrd="0" presId="urn:microsoft.com/office/officeart/2005/8/layout/chart3"/>
    <dgm:cxn modelId="{8CA08CFF-52E3-4B32-B7EA-3189CE072D3F}" type="presParOf" srcId="{2FE60B83-5EED-4C6E-BF13-95044D977D82}" destId="{BB22D227-7042-4010-9A3F-93521F4F4087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3DD3A-4038-45EA-AB00-7452837638DD}">
      <dsp:nvSpPr>
        <dsp:cNvPr id="0" name=""/>
        <dsp:cNvSpPr/>
      </dsp:nvSpPr>
      <dsp:spPr>
        <a:xfrm>
          <a:off x="1413052" y="25318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rgbClr val="FF33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entury Gothic" pitchFamily="34" charset="0"/>
            </a:rPr>
            <a:t>Fringe Benefits</a:t>
          </a:r>
          <a:endParaRPr lang="en-US" sz="2100" b="1" kern="1200" dirty="0">
            <a:latin typeface="Century Gothic" pitchFamily="34" charset="0"/>
          </a:endParaRPr>
        </a:p>
      </dsp:txBody>
      <dsp:txXfrm>
        <a:off x="3158947" y="884732"/>
        <a:ext cx="1259840" cy="1016000"/>
      </dsp:txXfrm>
    </dsp:sp>
    <dsp:sp modelId="{4C66463E-F53D-48D6-AC5F-E1137E03EB17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6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entury Gothic" pitchFamily="34" charset="0"/>
            </a:rPr>
            <a:t>Salary</a:t>
          </a:r>
          <a:endParaRPr lang="en-US" sz="2100" b="1" kern="1200" dirty="0">
            <a:latin typeface="Century Gothic" pitchFamily="34" charset="0"/>
          </a:endParaRPr>
        </a:p>
      </dsp:txBody>
      <dsp:txXfrm>
        <a:off x="3037027" y="2164892"/>
        <a:ext cx="1259840" cy="1016000"/>
      </dsp:txXfrm>
    </dsp:sp>
    <dsp:sp modelId="{20913F78-78EC-433A-A52F-249589B76141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entury Gothic" pitchFamily="34" charset="0"/>
            </a:rPr>
            <a:t>Housing</a:t>
          </a:r>
          <a:endParaRPr lang="en-US" sz="2100" b="1" kern="1200" dirty="0">
            <a:latin typeface="Century Gothic" pitchFamily="34" charset="0"/>
          </a:endParaRPr>
        </a:p>
      </dsp:txBody>
      <dsp:txXfrm>
        <a:off x="1655267" y="2164892"/>
        <a:ext cx="1259840" cy="1016000"/>
      </dsp:txXfrm>
    </dsp:sp>
    <dsp:sp modelId="{F6F4D7D4-4C81-4A6F-BCAE-6460961E14D2}">
      <dsp:nvSpPr>
        <dsp:cNvPr id="0" name=""/>
        <dsp:cNvSpPr/>
      </dsp:nvSpPr>
      <dsp:spPr>
        <a:xfrm>
          <a:off x="1269187" y="39705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rgbClr val="54BE8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Century Gothic" pitchFamily="34" charset="0"/>
            </a:rPr>
            <a:t>Expenses</a:t>
          </a:r>
          <a:endParaRPr lang="en-US" sz="2100" b="1" kern="1200" dirty="0">
            <a:latin typeface="Century Gothic" pitchFamily="34" charset="0"/>
          </a:endParaRPr>
        </a:p>
      </dsp:txBody>
      <dsp:txXfrm>
        <a:off x="1655267" y="1026972"/>
        <a:ext cx="125984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3DD3A-4038-45EA-AB00-7452837638DD}">
      <dsp:nvSpPr>
        <dsp:cNvPr id="0" name=""/>
        <dsp:cNvSpPr/>
      </dsp:nvSpPr>
      <dsp:spPr>
        <a:xfrm>
          <a:off x="1086063" y="303824"/>
          <a:ext cx="4096512" cy="4096512"/>
        </a:xfrm>
        <a:prstGeom prst="pie">
          <a:avLst>
            <a:gd name="adj1" fmla="val 16200000"/>
            <a:gd name="adj2" fmla="val 0"/>
          </a:avLst>
        </a:prstGeom>
        <a:solidFill>
          <a:srgbClr val="FF33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pitchFamily="34" charset="0"/>
            </a:rPr>
            <a:t>Fringe Benefits</a:t>
          </a:r>
          <a:endParaRPr lang="en-US" sz="2500" b="1" kern="1200" dirty="0">
            <a:latin typeface="Century Gothic" pitchFamily="34" charset="0"/>
          </a:endParaRPr>
        </a:p>
      </dsp:txBody>
      <dsp:txXfrm>
        <a:off x="3181136" y="1061679"/>
        <a:ext cx="1511808" cy="1219200"/>
      </dsp:txXfrm>
    </dsp:sp>
    <dsp:sp modelId="{4C66463E-F53D-48D6-AC5F-E1137E03EB17}">
      <dsp:nvSpPr>
        <dsp:cNvPr id="0" name=""/>
        <dsp:cNvSpPr/>
      </dsp:nvSpPr>
      <dsp:spPr>
        <a:xfrm>
          <a:off x="913424" y="476463"/>
          <a:ext cx="4096512" cy="4096512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6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pitchFamily="34" charset="0"/>
            </a:rPr>
            <a:t>Salary</a:t>
          </a:r>
          <a:endParaRPr lang="en-US" sz="2500" b="1" kern="1200" dirty="0">
            <a:latin typeface="Century Gothic" pitchFamily="34" charset="0"/>
          </a:endParaRPr>
        </a:p>
      </dsp:txBody>
      <dsp:txXfrm>
        <a:off x="3034832" y="2597871"/>
        <a:ext cx="1511808" cy="1219200"/>
      </dsp:txXfrm>
    </dsp:sp>
    <dsp:sp modelId="{20913F78-78EC-433A-A52F-249589B76141}">
      <dsp:nvSpPr>
        <dsp:cNvPr id="0" name=""/>
        <dsp:cNvSpPr/>
      </dsp:nvSpPr>
      <dsp:spPr>
        <a:xfrm>
          <a:off x="913424" y="476463"/>
          <a:ext cx="4096512" cy="4096512"/>
        </a:xfrm>
        <a:prstGeom prst="pie">
          <a:avLst>
            <a:gd name="adj1" fmla="val 5400000"/>
            <a:gd name="adj2" fmla="val 10800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pitchFamily="34" charset="0"/>
            </a:rPr>
            <a:t>Housing</a:t>
          </a:r>
          <a:endParaRPr lang="en-US" sz="2500" b="1" kern="1200" dirty="0">
            <a:latin typeface="Century Gothic" pitchFamily="34" charset="0"/>
          </a:endParaRPr>
        </a:p>
      </dsp:txBody>
      <dsp:txXfrm>
        <a:off x="1376720" y="2597871"/>
        <a:ext cx="1511808" cy="1219200"/>
      </dsp:txXfrm>
    </dsp:sp>
    <dsp:sp modelId="{F6F4D7D4-4C81-4A6F-BCAE-6460961E14D2}">
      <dsp:nvSpPr>
        <dsp:cNvPr id="0" name=""/>
        <dsp:cNvSpPr/>
      </dsp:nvSpPr>
      <dsp:spPr>
        <a:xfrm>
          <a:off x="913424" y="476463"/>
          <a:ext cx="4096512" cy="4096512"/>
        </a:xfrm>
        <a:prstGeom prst="pie">
          <a:avLst>
            <a:gd name="adj1" fmla="val 10800000"/>
            <a:gd name="adj2" fmla="val 16200000"/>
          </a:avLst>
        </a:prstGeom>
        <a:solidFill>
          <a:srgbClr val="54BE8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Century Gothic" pitchFamily="34" charset="0"/>
            </a:rPr>
            <a:t>Expenses</a:t>
          </a:r>
          <a:endParaRPr lang="en-US" sz="2500" b="1" kern="1200" dirty="0">
            <a:latin typeface="Century Gothic" pitchFamily="34" charset="0"/>
          </a:endParaRPr>
        </a:p>
      </dsp:txBody>
      <dsp:txXfrm>
        <a:off x="1376720" y="1232367"/>
        <a:ext cx="1511808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1636-D398-4B9A-90E2-84616378D43B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A43F-DA70-4399-A8FF-AA98FD3A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1A5CD-837B-46B0-8FF1-43C004361EBB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4352BE-13EC-44AA-A34F-A117DEC07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85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CF9943-EDD2-476E-ACD9-3A2CB0117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5732"/>
      </p:ext>
    </p:extLst>
  </p:cSld>
  <p:clrMapOvr>
    <a:masterClrMapping/>
  </p:clrMapOvr>
  <p:transition spd="med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>
              <a:solidFill>
                <a:srgbClr val="E4E4E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64593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48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D8760-8BCA-44B1-B4C2-3B5F98210A23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8848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77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16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801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21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99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E7929-02DE-4676-92F8-E86601C1F16B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09060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4352BE-13EC-44AA-A34F-A117DEC07411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28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DD48-85AA-4408-A027-D190CF7A1650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4840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FFF03A-E6D7-42FF-9B19-EA635780C7D7}" type="slidenum">
              <a:rPr lang="en-US" smtClean="0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3680565"/>
      </p:ext>
    </p:extLst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CF9943-EDD2-476E-ACD9-3A2CB0117F9A}" type="slidenum">
              <a:rPr lang="en-US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00792"/>
      </p:ext>
    </p:extLst>
  </p:cSld>
  <p:clrMapOvr>
    <a:masterClrMapping/>
  </p:clrMapOvr>
  <p:transition spd="med"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31313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11F031-4BA4-41E1-A03B-3E7106642A5B}" type="slidenum">
              <a:rPr lang="en-US">
                <a:solidFill>
                  <a:srgbClr val="313131"/>
                </a:solidFill>
              </a:rPr>
              <a:pPr/>
              <a:t>‹#›</a:t>
            </a:fld>
            <a:endParaRPr lang="en-US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55119"/>
      </p:ext>
    </p:extLst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2/10/2016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1313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352BE-13EC-44AA-A34F-A117DEC07411}" type="slidenum">
              <a:rPr lang="en-US" smtClean="0">
                <a:solidFill>
                  <a:srgbClr val="313131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31313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 smtClean="0">
              <a:solidFill>
                <a:srgbClr val="024E35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ransition spd="med">
    <p:pull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4.jpe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care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6400800" cy="1600200"/>
          </a:xfrm>
        </p:spPr>
        <p:txBody>
          <a:bodyPr>
            <a:noAutofit/>
          </a:bodyPr>
          <a:lstStyle/>
          <a:p>
            <a:pPr algn="r"/>
            <a:endParaRPr lang="en-US" sz="2400" dirty="0"/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Arthur D. Rhodes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President and Chief Executive Officer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Church of God Benefits Board, Inc.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0569" y="685800"/>
            <a:ext cx="565911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2016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Virginia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Prayer Conference</a:t>
            </a:r>
          </a:p>
          <a:p>
            <a:pPr algn="ctr"/>
            <a:endParaRPr lang="en-US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is the Time”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Ministerial Housing Allowance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495800"/>
          </a:xfrm>
        </p:spPr>
        <p:txBody>
          <a:bodyPr>
            <a:normAutofit/>
          </a:bodyPr>
          <a:lstStyle/>
          <a:p>
            <a:pPr lvl="0">
              <a:buClr>
                <a:srgbClr val="F0AD00"/>
              </a:buClr>
            </a:pPr>
            <a:r>
              <a:rPr lang="en-US" sz="3600" b="1" dirty="0">
                <a:solidFill>
                  <a:prstClr val="black"/>
                </a:solidFill>
              </a:rPr>
              <a:t>Expect another housing case to follow, most likely next year.</a:t>
            </a:r>
          </a:p>
          <a:p>
            <a:pPr lvl="0">
              <a:buClr>
                <a:srgbClr val="F0AD00"/>
              </a:buClr>
            </a:pPr>
            <a:r>
              <a:rPr lang="en-US" sz="3600" b="1" dirty="0">
                <a:solidFill>
                  <a:prstClr val="black"/>
                </a:solidFill>
              </a:rPr>
              <a:t>Court provided the defendants with a “road map” to file a new case.</a:t>
            </a:r>
          </a:p>
          <a:p>
            <a:pPr lvl="0">
              <a:buClr>
                <a:srgbClr val="F0AD00"/>
              </a:buClr>
            </a:pPr>
            <a:r>
              <a:rPr lang="en-US" sz="3600" b="1" dirty="0">
                <a:solidFill>
                  <a:prstClr val="black"/>
                </a:solidFill>
              </a:rPr>
              <a:t>Court battle will take at least a couple years from the filing of a new case</a:t>
            </a:r>
            <a:r>
              <a:rPr lang="en-US" sz="3600" b="1" dirty="0" smtClean="0">
                <a:solidFill>
                  <a:prstClr val="black"/>
                </a:solidFill>
              </a:rPr>
              <a:t>.</a:t>
            </a:r>
          </a:p>
          <a:p>
            <a:pPr lvl="0">
              <a:buClr>
                <a:srgbClr val="F0AD00"/>
              </a:buClr>
            </a:pPr>
            <a:r>
              <a:rPr lang="en-US" sz="3600" b="1" dirty="0" smtClean="0">
                <a:solidFill>
                  <a:prstClr val="black"/>
                </a:solidFill>
              </a:rPr>
              <a:t>Stay tuned – battle is not over!!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“Responsible Party”	     Form 8822-B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IRS Form 8822-B: New rule as of Nov. 18, 2013</a:t>
            </a:r>
          </a:p>
          <a:p>
            <a:r>
              <a:rPr lang="en-US" sz="3600" b="1" dirty="0" smtClean="0"/>
              <a:t>IRS requires every entity with a Federal EIN number to list a “responsible party.” </a:t>
            </a:r>
          </a:p>
          <a:p>
            <a:r>
              <a:rPr lang="en-US" sz="3600" b="1" dirty="0" smtClean="0"/>
              <a:t>Supposed to have been done by March 1, 2014 – but no penalty for non-compliance</a:t>
            </a:r>
          </a:p>
          <a:p>
            <a:r>
              <a:rPr lang="en-US" sz="3600" b="1" dirty="0" smtClean="0"/>
              <a:t>Changes must be within 60 Days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796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Same Sex Marriages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91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b="1" dirty="0" smtClean="0"/>
              <a:t>Same Sex Marriages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39809"/>
          </a:xfrm>
        </p:spPr>
        <p:txBody>
          <a:bodyPr rIns="64291" bIns="32146">
            <a:normAutofit/>
          </a:bodyPr>
          <a:lstStyle/>
          <a:p>
            <a:pPr marL="118872" indent="0">
              <a:buNone/>
            </a:pPr>
            <a:r>
              <a:rPr lang="en-US" sz="3600" b="1" dirty="0" smtClean="0"/>
              <a:t>U.S. Supreme Court in 2015 in the case of </a:t>
            </a: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Obergefell vs. Hodges </a:t>
            </a:r>
            <a:r>
              <a:rPr lang="en-US" sz="3600" b="1" dirty="0" smtClean="0"/>
              <a:t>held that the Fourteenth Amendment’s “due process clause” requires a state to license same sex marriages and to recognize same sex marriages performed in other states.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83783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b="1" dirty="0" smtClean="0"/>
              <a:t>Same Sex Marriages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64291" bIns="32146">
            <a:normAutofit/>
          </a:bodyPr>
          <a:lstStyle/>
          <a:p>
            <a:r>
              <a:rPr lang="en-US" sz="3600" b="1" dirty="0"/>
              <a:t>A minister is not required to perform a same sex marriage if it violates his personal religious belief</a:t>
            </a:r>
            <a:r>
              <a:rPr lang="en-US" sz="3600" b="1" dirty="0" smtClean="0"/>
              <a:t>.</a:t>
            </a:r>
          </a:p>
          <a:p>
            <a:pPr marL="118872" indent="0">
              <a:buNone/>
            </a:pPr>
            <a:endParaRPr lang="en-US" sz="3600" b="1" dirty="0"/>
          </a:p>
          <a:p>
            <a:r>
              <a:rPr lang="en-US" sz="3600" b="1" dirty="0"/>
              <a:t>A local church </a:t>
            </a:r>
            <a:r>
              <a:rPr lang="en-US" sz="3600" b="1" dirty="0" smtClean="0"/>
              <a:t>does </a:t>
            </a:r>
            <a:r>
              <a:rPr lang="en-US" sz="3600" b="1" dirty="0"/>
              <a:t>not have to </a:t>
            </a:r>
            <a:r>
              <a:rPr lang="en-US" sz="3600" b="1" dirty="0" smtClean="0"/>
              <a:t>make its facilities available for a </a:t>
            </a:r>
            <a:r>
              <a:rPr lang="en-US" sz="3600" b="1" dirty="0"/>
              <a:t>same sex marriage </a:t>
            </a:r>
            <a:r>
              <a:rPr lang="en-US" sz="3600" b="1" dirty="0" smtClean="0"/>
              <a:t>ceremony either.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2473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Church Security Issues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58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b="1" dirty="0" smtClean="0"/>
              <a:t>Church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64291" bIns="32146">
            <a:normAutofit/>
          </a:bodyPr>
          <a:lstStyle/>
          <a:p>
            <a:r>
              <a:rPr lang="en-US" sz="3600" b="1" dirty="0" smtClean="0"/>
              <a:t>A church security plan is vital for EVERY church, regardless of size.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Your security “team” must be seen as a vital part of ministry.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A church security plan does NOT just deal with “during services” events.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780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b="1" dirty="0" smtClean="0"/>
              <a:t>Church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64291" bIns="32146">
            <a:normAutofit lnSpcReduction="10000"/>
          </a:bodyPr>
          <a:lstStyle/>
          <a:p>
            <a:r>
              <a:rPr lang="en-US" sz="3600" b="1" dirty="0" smtClean="0"/>
              <a:t>A church security plan must be Proactive, not Reactive.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First line of Defense – Parking Lot.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Second Line of Defense – Ushers and Greeters.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Goal – Keep security threats out of sanctuary.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916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b="1" dirty="0" smtClean="0"/>
              <a:t>Church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Ins="64291" bIns="32146">
            <a:normAutofit/>
          </a:bodyPr>
          <a:lstStyle/>
          <a:p>
            <a:r>
              <a:rPr lang="en-US" sz="3600" b="1" dirty="0" smtClean="0"/>
              <a:t>A good church security effort is built around</a:t>
            </a:r>
          </a:p>
          <a:p>
            <a:pPr lvl="1"/>
            <a:r>
              <a:rPr lang="en-US" sz="3200" b="1" dirty="0" smtClean="0"/>
              <a:t>Good Team</a:t>
            </a:r>
          </a:p>
          <a:p>
            <a:pPr lvl="1"/>
            <a:r>
              <a:rPr lang="en-US" sz="3200" b="1" dirty="0" smtClean="0"/>
              <a:t>Good Training</a:t>
            </a:r>
          </a:p>
          <a:p>
            <a:pPr lvl="1"/>
            <a:r>
              <a:rPr lang="en-US" sz="3200" b="1" dirty="0" smtClean="0"/>
              <a:t>Excellent Plan </a:t>
            </a:r>
          </a:p>
          <a:p>
            <a:pPr lvl="2"/>
            <a:r>
              <a:rPr lang="en-US" sz="2800" b="1" dirty="0" smtClean="0"/>
              <a:t>Tested</a:t>
            </a:r>
          </a:p>
          <a:p>
            <a:pPr lvl="2"/>
            <a:r>
              <a:rPr lang="en-US" sz="2800" b="1" dirty="0" smtClean="0"/>
              <a:t>Rehearsed</a:t>
            </a:r>
          </a:p>
          <a:p>
            <a:pPr lvl="2"/>
            <a:r>
              <a:rPr lang="en-US" sz="2800" b="1" dirty="0" smtClean="0"/>
              <a:t>Ministry Minded</a:t>
            </a:r>
          </a:p>
          <a:p>
            <a:pPr marL="118872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606245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Church Audit Issues</a:t>
            </a:r>
            <a:r>
              <a:rPr lang="en-US" dirty="0"/>
              <a:t/>
            </a:r>
            <a:br>
              <a:rPr lang="en-US" dirty="0"/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90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/>
              <a:t>HOT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Topics Discussion</a:t>
            </a:r>
            <a:r>
              <a:rPr lang="en-US" dirty="0"/>
              <a:t/>
            </a:r>
            <a:br>
              <a:rPr lang="en-US" dirty="0"/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Church Audit Issues			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Withholdings</a:t>
            </a:r>
          </a:p>
          <a:p>
            <a:pPr lvl="1"/>
            <a:r>
              <a:rPr lang="en-US" sz="3200" b="1" dirty="0" smtClean="0"/>
              <a:t>If you do not have a W-9 on a 1099 contractor, you must do backup withholdings at 28% of the payment.</a:t>
            </a:r>
          </a:p>
          <a:p>
            <a:pPr lvl="1"/>
            <a:r>
              <a:rPr lang="en-US" sz="3200" b="1" dirty="0" smtClean="0"/>
              <a:t>W-9 must be in place before payment</a:t>
            </a:r>
          </a:p>
          <a:p>
            <a:pPr lvl="1"/>
            <a:r>
              <a:rPr lang="en-US" sz="3200" b="1" dirty="0" smtClean="0"/>
              <a:t>If not, Church is liable for taxes and penalty.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74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Church Audit Issues			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Expense Plans</a:t>
            </a:r>
          </a:p>
          <a:p>
            <a:pPr lvl="1"/>
            <a:r>
              <a:rPr lang="en-US" sz="3200" b="1" dirty="0" smtClean="0"/>
              <a:t>Expenses must always have a business connection and be reasonable.</a:t>
            </a:r>
          </a:p>
          <a:p>
            <a:pPr lvl="1"/>
            <a:r>
              <a:rPr lang="en-US" sz="3200" b="1" dirty="0" smtClean="0"/>
              <a:t>If expenses are not accounted for, all payments for such are subject to income taxes, Social Security taxes, and Medicare taxes – and treated just like salary.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2196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Church Audit Issues			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Bonus Payments, or “Love Offerings”, </a:t>
            </a:r>
            <a:r>
              <a:rPr lang="en-US" sz="3600" b="1" dirty="0" smtClean="0"/>
              <a:t>must be included in Taxable Income</a:t>
            </a:r>
          </a:p>
          <a:p>
            <a:pPr lvl="1"/>
            <a:r>
              <a:rPr lang="en-US" sz="3200" b="1" dirty="0" smtClean="0"/>
              <a:t>“</a:t>
            </a:r>
            <a:r>
              <a:rPr lang="en-US" sz="3200" b="1" u="sng" dirty="0" smtClean="0"/>
              <a:t>ALL</a:t>
            </a:r>
            <a:r>
              <a:rPr lang="en-US" sz="3200" b="1" dirty="0" smtClean="0"/>
              <a:t> payments of wages and other compensation to an employee by his employer in the course of the trade or business of the employer must be reported on Form W-2.” </a:t>
            </a:r>
          </a:p>
          <a:p>
            <a:pPr lvl="1"/>
            <a:r>
              <a:rPr lang="en-US" sz="3200" b="1" dirty="0" smtClean="0"/>
              <a:t>Section 1.6041-2 of the Income Tax Code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78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Church Audit Issues			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Spousal Travel</a:t>
            </a:r>
          </a:p>
          <a:p>
            <a:pPr lvl="1"/>
            <a:r>
              <a:rPr lang="en-US" sz="3200" b="1" dirty="0" smtClean="0"/>
              <a:t>“Under Section 262 of the Internal Revenue Code, no portion of the travel expenses that is attributable to personal, living, or family expenses is deductible…”</a:t>
            </a:r>
          </a:p>
          <a:p>
            <a:pPr lvl="1"/>
            <a:r>
              <a:rPr lang="en-US" sz="3200" b="1" dirty="0" smtClean="0"/>
              <a:t>This benefit is taxable to the employee even though it benefited the spouse or child of the employee.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83880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Tax Issues  			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7724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3600" b="1" dirty="0"/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 CANNOT Deduct Tithes Pre-Tax as “Dues”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smtClean="0"/>
              <a:t>S21 of </a:t>
            </a:r>
            <a:r>
              <a:rPr lang="en-US" b="1" i="1" dirty="0" smtClean="0"/>
              <a:t>Minutes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Forbes vs. Commissioner (TC 1992)  </a:t>
            </a:r>
          </a:p>
          <a:p>
            <a:pPr lvl="1"/>
            <a:r>
              <a:rPr lang="en-US" b="1" dirty="0" smtClean="0"/>
              <a:t>“Audit Guidelines” specific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2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Tax Issues  			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124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“Two Homes” Housing Allowance </a:t>
            </a:r>
            <a:r>
              <a:rPr lang="en-US" sz="3600" b="1" dirty="0" smtClean="0"/>
              <a:t>– Driscoll (TC – Dec. 2010); overturned by 11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Circuit (Feb. 2012) and upheld by US Supreme Court</a:t>
            </a:r>
          </a:p>
          <a:p>
            <a:pPr marL="118872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62036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Century Gothic" pitchFamily="34" charset="0"/>
              </a:rPr>
              <a:t>Resources</a:t>
            </a:r>
          </a:p>
        </p:txBody>
      </p:sp>
      <p:pic>
        <p:nvPicPr>
          <p:cNvPr id="27653" name="Picture 5" descr="property_t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962400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724400"/>
            <a:ext cx="853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www.benefitsboard.com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www.benefitsboard.wordpress.com</a:t>
            </a:r>
          </a:p>
        </p:txBody>
      </p:sp>
    </p:spTree>
    <p:extLst>
      <p:ext uri="{BB962C8B-B14F-4D97-AF65-F5344CB8AC3E}">
        <p14:creationId xmlns:p14="http://schemas.microsoft.com/office/powerpoint/2010/main" val="294827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Ministers’ Retirement Plan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5300" dirty="0" smtClean="0"/>
              <a:t>and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000" dirty="0" smtClean="0"/>
              <a:t>Church Loan Fund, Inc.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Ministers’ Retirement Plan</a:t>
            </a:r>
            <a:endParaRPr lang="en-US" sz="5400" dirty="0"/>
          </a:p>
        </p:txBody>
      </p:sp>
      <p:pic>
        <p:nvPicPr>
          <p:cNvPr id="4" name="Picture 9" descr="gold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18317" r="31667" b="24515"/>
          <a:stretch>
            <a:fillRect/>
          </a:stretch>
        </p:blipFill>
        <p:spPr bwMode="auto">
          <a:xfrm>
            <a:off x="3464886" y="3657600"/>
            <a:ext cx="2438346" cy="2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7059" y="22098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Internal Revenue Code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Section 403(b)(9)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1250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US" sz="3600" b="1" dirty="0" smtClean="0"/>
              <a:t> ….. is Eligible to Participate in the Ministers’ Retirement Plan?</a:t>
            </a:r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</a:rPr>
              <a:t>Pastors</a:t>
            </a:r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  <a:sym typeface="Baskerville" charset="0"/>
              </a:rPr>
              <a:t>Evangelists </a:t>
            </a:r>
            <a:r>
              <a:rPr lang="en-US" sz="3000" b="1" dirty="0">
                <a:solidFill>
                  <a:srgbClr val="0C0600"/>
                </a:solidFill>
                <a:latin typeface="Corbel" panose="020B0503020204020204" pitchFamily="34" charset="0"/>
                <a:sym typeface="Baskerville" charset="0"/>
              </a:rPr>
              <a:t>and </a:t>
            </a:r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  <a:sym typeface="Baskerville" charset="0"/>
              </a:rPr>
              <a:t>Chaplains</a:t>
            </a:r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</a:rPr>
              <a:t>Church-related </a:t>
            </a:r>
            <a:r>
              <a:rPr lang="en-US" sz="3000" b="1" dirty="0">
                <a:solidFill>
                  <a:srgbClr val="0C0600"/>
                </a:solidFill>
                <a:latin typeface="Corbel" panose="020B0503020204020204" pitchFamily="34" charset="0"/>
              </a:rPr>
              <a:t>employees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Non-credentialed Staff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 smtClean="0">
                <a:solidFill>
                  <a:srgbClr val="0C0600"/>
                </a:solidFill>
                <a:latin typeface="Corbel" panose="020B0503020204020204" pitchFamily="34" charset="0"/>
              </a:rPr>
              <a:t>Church </a:t>
            </a: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Secretary or Maintenance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Christian School and Day Care employees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International Office and State Office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Church-sponsored university, college and Bible school employees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Pathway Press employees</a:t>
            </a:r>
          </a:p>
          <a:p>
            <a:pPr marL="1631950" lvl="3" indent="-285750">
              <a:lnSpc>
                <a:spcPct val="80000"/>
              </a:lnSpc>
              <a:buFont typeface="Arial" charset="0"/>
              <a:buChar char="–"/>
            </a:pPr>
            <a:r>
              <a:rPr lang="en-US" sz="2400" b="1" i="1" dirty="0">
                <a:solidFill>
                  <a:srgbClr val="0C0600"/>
                </a:solidFill>
                <a:latin typeface="Corbel" panose="020B0503020204020204" pitchFamily="34" charset="0"/>
              </a:rPr>
              <a:t>All other employees of church-related enterprises</a:t>
            </a:r>
          </a:p>
        </p:txBody>
      </p:sp>
    </p:spTree>
    <p:extLst>
      <p:ext uri="{BB962C8B-B14F-4D97-AF65-F5344CB8AC3E}">
        <p14:creationId xmlns:p14="http://schemas.microsoft.com/office/powerpoint/2010/main" val="11632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Taxability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Prohibition on Pre-Tax Payment </a:t>
            </a:r>
            <a:r>
              <a:rPr lang="en-US" sz="3600" b="1" u="sng" dirty="0" smtClean="0"/>
              <a:t>AND</a:t>
            </a:r>
            <a:r>
              <a:rPr lang="en-US" sz="3600" b="1" dirty="0" smtClean="0"/>
              <a:t> Reimbursement of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Individual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(not Group)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Insurance Policy Premiums</a:t>
            </a:r>
          </a:p>
          <a:p>
            <a:endParaRPr lang="en-US" sz="1200" b="1" dirty="0"/>
          </a:p>
          <a:p>
            <a:r>
              <a:rPr lang="en-US" sz="3600" b="1" dirty="0" smtClean="0"/>
              <a:t>IRS Notice 2013-54 (Sept. 2013)</a:t>
            </a:r>
          </a:p>
          <a:p>
            <a:endParaRPr lang="en-US" sz="1200" b="1" dirty="0"/>
          </a:p>
          <a:p>
            <a:r>
              <a:rPr lang="en-US" sz="3600" b="1" dirty="0" smtClean="0"/>
              <a:t>Repeals IRS Revenue Ruling 61-146</a:t>
            </a:r>
          </a:p>
          <a:p>
            <a:endParaRPr lang="en-US" sz="1200" b="1" dirty="0"/>
          </a:p>
          <a:p>
            <a:r>
              <a:rPr lang="en-US" sz="3600" b="1" dirty="0" smtClean="0"/>
              <a:t>Dept. </a:t>
            </a:r>
            <a:r>
              <a:rPr lang="en-US" sz="3600" b="1" dirty="0"/>
              <a:t>o</a:t>
            </a:r>
            <a:r>
              <a:rPr lang="en-US" sz="3600" b="1" dirty="0" smtClean="0"/>
              <a:t>f Labor FAQs (Nov. 6, 2014)</a:t>
            </a:r>
          </a:p>
          <a:p>
            <a:endParaRPr lang="en-US" sz="1200" b="1" dirty="0" smtClean="0"/>
          </a:p>
          <a:p>
            <a:r>
              <a:rPr lang="en-US" sz="3600" b="1" dirty="0" smtClean="0"/>
              <a:t>IRS Notice 2015-17 (Feb. 2015) – granted “transitional relief” through June 30, 2015</a:t>
            </a:r>
          </a:p>
        </p:txBody>
      </p:sp>
    </p:spTree>
    <p:extLst>
      <p:ext uri="{BB962C8B-B14F-4D97-AF65-F5344CB8AC3E}">
        <p14:creationId xmlns:p14="http://schemas.microsoft.com/office/powerpoint/2010/main" val="2910442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Incentive for New Enrollees</a:t>
            </a:r>
          </a:p>
          <a:p>
            <a:pPr lvl="1">
              <a:buClr>
                <a:srgbClr val="60B5CC"/>
              </a:buClr>
            </a:pPr>
            <a:r>
              <a:rPr lang="en-US" b="1" dirty="0"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Baskerville" charset="0"/>
              </a:rPr>
              <a:t>Dollar-for-dollar match for the first $500 contributed by new enrollees in </a:t>
            </a:r>
            <a:r>
              <a:rPr lang="en-US" b="1" dirty="0" smtClean="0"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sym typeface="Baskerville" charset="0"/>
              </a:rPr>
              <a:t>2016</a:t>
            </a:r>
            <a:endParaRPr lang="en-US" b="1" dirty="0">
              <a:solidFill>
                <a:srgbClr val="0C0600"/>
              </a:solidFill>
              <a:latin typeface="Corbel" panose="020B0503020204020204" pitchFamily="34" charset="0"/>
              <a:sym typeface="Baskerville" charset="0"/>
            </a:endParaRPr>
          </a:p>
          <a:p>
            <a:pPr marL="118872" indent="0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 After-Tax Retirement Plans Are NOW Available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Traditional Before-Tax Accounts</a:t>
            </a:r>
          </a:p>
        </p:txBody>
      </p:sp>
    </p:spTree>
    <p:extLst>
      <p:ext uri="{BB962C8B-B14F-4D97-AF65-F5344CB8AC3E}">
        <p14:creationId xmlns:p14="http://schemas.microsoft.com/office/powerpoint/2010/main" val="3656272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3600" b="1" dirty="0" smtClean="0"/>
              <a:t> ….. can I Participate in the Ministers’ Retirement Plan?</a:t>
            </a:r>
          </a:p>
          <a:p>
            <a:pPr marL="118872" indent="0">
              <a:buNone/>
            </a:pPr>
            <a:endParaRPr lang="en-US" sz="2400" b="1" dirty="0" smtClean="0"/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</a:rPr>
              <a:t>Church Contributions, and/or</a:t>
            </a:r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  <a:sym typeface="Baskerville" charset="0"/>
              </a:rPr>
              <a:t>Salary Reduction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9877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3600" b="1" dirty="0" smtClean="0"/>
              <a:t> much ….. 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3600" b="1" dirty="0" smtClean="0"/>
              <a:t> little ….. can I contribute?</a:t>
            </a:r>
          </a:p>
          <a:p>
            <a:pPr marL="118872" indent="0">
              <a:buNone/>
            </a:pPr>
            <a:endParaRPr lang="en-US" sz="2400" b="1" dirty="0" smtClean="0"/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</a:rPr>
              <a:t>No minimum contribution requirements</a:t>
            </a:r>
          </a:p>
          <a:p>
            <a:pPr marL="457200" lvl="1" indent="0">
              <a:buNone/>
            </a:pPr>
            <a:endParaRPr lang="en-US" sz="1200" b="1" dirty="0" smtClean="0">
              <a:solidFill>
                <a:srgbClr val="0C06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3000" b="1" dirty="0" smtClean="0">
                <a:solidFill>
                  <a:srgbClr val="0C0600"/>
                </a:solidFill>
                <a:latin typeface="Corbel" panose="020B0503020204020204" pitchFamily="34" charset="0"/>
                <a:sym typeface="Baskerville" charset="0"/>
              </a:rPr>
              <a:t>Maximum contribution limits set by law</a:t>
            </a:r>
          </a:p>
        </p:txBody>
      </p:sp>
    </p:spTree>
    <p:extLst>
      <p:ext uri="{BB962C8B-B14F-4D97-AF65-F5344CB8AC3E}">
        <p14:creationId xmlns:p14="http://schemas.microsoft.com/office/powerpoint/2010/main" val="3462694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419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Contribution Limits</a:t>
            </a:r>
          </a:p>
          <a:p>
            <a:pPr lvl="1"/>
            <a:r>
              <a:rPr lang="en-US" b="1" dirty="0" smtClean="0"/>
              <a:t>100% of ministerial compensation or $53,000, whichever is less</a:t>
            </a:r>
          </a:p>
          <a:p>
            <a:pPr lvl="1"/>
            <a:r>
              <a:rPr lang="en-US" b="1" dirty="0" smtClean="0"/>
              <a:t>Salary Reduction amount cannot exceed $18,000 in 2016</a:t>
            </a:r>
          </a:p>
          <a:p>
            <a:pPr marL="457200" lvl="1" indent="0">
              <a:buNone/>
            </a:pP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Catch-up Contribution Limits</a:t>
            </a:r>
            <a:endParaRPr lang="en-US" sz="2400" b="1" dirty="0"/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Over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Age 50 Catch-up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-  $6,000 extra in 2016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035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Retirement Plan	 			  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534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Provisions of the Plan</a:t>
            </a:r>
            <a:endParaRPr lang="en-US" sz="3600" b="1" dirty="0" smtClean="0"/>
          </a:p>
          <a:p>
            <a:pPr marL="118872" indent="0">
              <a:buNone/>
            </a:pPr>
            <a:endParaRPr lang="en-US" sz="1200" b="1" dirty="0" smtClean="0"/>
          </a:p>
          <a:p>
            <a:pPr lvl="1"/>
            <a:r>
              <a:rPr lang="en-US" sz="3200" b="1" dirty="0">
                <a:latin typeface="Corbel" panose="020B0503020204020204" pitchFamily="34" charset="0"/>
              </a:rPr>
              <a:t>Contributions are fully </a:t>
            </a:r>
            <a:r>
              <a:rPr lang="en-US" sz="3200" b="1" dirty="0" smtClean="0">
                <a:latin typeface="Corbel" panose="020B0503020204020204" pitchFamily="34" charset="0"/>
              </a:rPr>
              <a:t>vested</a:t>
            </a:r>
            <a:endParaRPr lang="en-US" sz="1200" b="1" dirty="0" smtClean="0">
              <a:solidFill>
                <a:srgbClr val="0C06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3200" b="1" dirty="0">
                <a:latin typeface="Corbel" panose="020B0503020204020204" pitchFamily="34" charset="0"/>
              </a:rPr>
              <a:t>Account passes to your designated beneficiaries</a:t>
            </a:r>
          </a:p>
          <a:p>
            <a:pPr lvl="1"/>
            <a:r>
              <a:rPr lang="en-US" sz="3200" b="1" dirty="0">
                <a:latin typeface="Corbel" panose="020B0503020204020204" pitchFamily="34" charset="0"/>
              </a:rPr>
              <a:t>Distributions may begin at 59</a:t>
            </a:r>
            <a:r>
              <a:rPr lang="en-US" sz="3200" b="1" dirty="0" smtClean="0">
                <a:latin typeface="Corbel" panose="020B0503020204020204" pitchFamily="34" charset="0"/>
              </a:rPr>
              <a:t>½</a:t>
            </a:r>
          </a:p>
          <a:p>
            <a:pPr lvl="1"/>
            <a:r>
              <a:rPr lang="en-US" sz="3200" b="1" dirty="0">
                <a:latin typeface="Corbel" panose="020B0503020204020204" pitchFamily="34" charset="0"/>
              </a:rPr>
              <a:t>Contributions are tax-deferred</a:t>
            </a:r>
          </a:p>
          <a:p>
            <a:pPr lvl="1"/>
            <a:r>
              <a:rPr lang="en-US" sz="3200" b="1" dirty="0">
                <a:latin typeface="Corbel" panose="020B0503020204020204" pitchFamily="34" charset="0"/>
              </a:rPr>
              <a:t>Minister's distributions may be tax-free as housing</a:t>
            </a:r>
          </a:p>
          <a:p>
            <a:pPr lvl="1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50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5448"/>
            <a:ext cx="6019800" cy="83515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Church Loan Fund, Inc. 			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534400" cy="3886200"/>
          </a:xfrm>
        </p:spPr>
        <p:txBody>
          <a:bodyPr>
            <a:normAutofit lnSpcReduction="10000"/>
          </a:bodyPr>
          <a:lstStyle/>
          <a:p>
            <a:pPr marL="317500" indent="0" algn="ctr">
              <a:buNone/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Rates </a:t>
            </a:r>
            <a:endParaRPr lang="en-US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0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low as</a:t>
            </a:r>
          </a:p>
          <a:p>
            <a:pPr marL="317500" indent="0" algn="ctr">
              <a:buNone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5.00%</a:t>
            </a:r>
          </a:p>
          <a:p>
            <a:pPr marL="457200" lvl="1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5448"/>
            <a:ext cx="6019800" cy="83515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Church Loan Fund, Inc. 			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7244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First Mortgages Only</a:t>
            </a:r>
          </a:p>
          <a:p>
            <a:pPr lvl="1"/>
            <a:r>
              <a:rPr lang="en-US" sz="3200" b="1" dirty="0"/>
              <a:t>Up to 10-Year Balloon / 20-Year Amortization </a:t>
            </a:r>
          </a:p>
          <a:p>
            <a:pPr lvl="1"/>
            <a:r>
              <a:rPr lang="en-US" sz="3200" b="1" dirty="0"/>
              <a:t>60% Loan-to-Value</a:t>
            </a:r>
          </a:p>
          <a:p>
            <a:pPr lvl="1"/>
            <a:r>
              <a:rPr lang="en-US" sz="3200" b="1" dirty="0"/>
              <a:t>No Origination Fee / No Points</a:t>
            </a:r>
          </a:p>
          <a:p>
            <a:pPr lvl="1"/>
            <a:r>
              <a:rPr lang="en-US" sz="3200" b="1" dirty="0"/>
              <a:t>No Prepayment Penalty</a:t>
            </a:r>
          </a:p>
          <a:p>
            <a:pPr lvl="1"/>
            <a:r>
              <a:rPr lang="en-US" sz="3200" b="1" dirty="0"/>
              <a:t>$250 Application Fee</a:t>
            </a:r>
          </a:p>
          <a:p>
            <a:pPr lvl="1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69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000" dirty="0" smtClean="0"/>
              <a:t>Understanding Church </a:t>
            </a:r>
            <a:br>
              <a:rPr lang="en-US" sz="6000" dirty="0" smtClean="0"/>
            </a:br>
            <a:r>
              <a:rPr lang="en-US" sz="6000" dirty="0" smtClean="0"/>
              <a:t>Financial Issues - </a:t>
            </a:r>
            <a:br>
              <a:rPr lang="en-US" sz="6000" dirty="0" smtClean="0"/>
            </a:br>
            <a:r>
              <a:rPr lang="en-US" sz="6000" dirty="0" smtClean="0"/>
              <a:t>The “Basics”</a:t>
            </a:r>
            <a:r>
              <a:rPr lang="en-US" dirty="0"/>
              <a:t/>
            </a:r>
            <a:br>
              <a:rPr lang="en-US" dirty="0"/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5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648200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600" b="1" dirty="0" smtClean="0"/>
              <a:t>Reduction in Charitable Giving</a:t>
            </a:r>
          </a:p>
          <a:p>
            <a:pPr>
              <a:buClrTx/>
            </a:pPr>
            <a:r>
              <a:rPr lang="en-US" sz="3600" b="1" dirty="0" smtClean="0"/>
              <a:t>The Challenge of Budgeting</a:t>
            </a:r>
          </a:p>
          <a:p>
            <a:pPr>
              <a:buClrTx/>
            </a:pPr>
            <a:r>
              <a:rPr lang="en-US" sz="3600" b="1" dirty="0" smtClean="0"/>
              <a:t>Cash Reserves Used Up</a:t>
            </a:r>
          </a:p>
          <a:p>
            <a:pPr>
              <a:buClrTx/>
            </a:pPr>
            <a:r>
              <a:rPr lang="en-US" sz="3600" b="1" dirty="0" smtClean="0"/>
              <a:t>“What do we do (or cut) first?”</a:t>
            </a:r>
          </a:p>
          <a:p>
            <a:pPr>
              <a:buClrTx/>
            </a:pPr>
            <a:r>
              <a:rPr lang="en-US" sz="3600" b="1" dirty="0" smtClean="0"/>
              <a:t>Foreclosures</a:t>
            </a:r>
            <a:endParaRPr lang="en-US" sz="3600" b="1" dirty="0" smtClean="0"/>
          </a:p>
          <a:p>
            <a:pPr>
              <a:buClrTx/>
            </a:pPr>
            <a:r>
              <a:rPr lang="en-US" sz="3600" b="1" dirty="0" smtClean="0"/>
              <a:t>Bankruptcy</a:t>
            </a:r>
            <a:endParaRPr lang="en-US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6962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Challenges Ahead</a:t>
            </a:r>
          </a:p>
        </p:txBody>
      </p:sp>
    </p:spTree>
    <p:extLst>
      <p:ext uri="{BB962C8B-B14F-4D97-AF65-F5344CB8AC3E}">
        <p14:creationId xmlns:p14="http://schemas.microsoft.com/office/powerpoint/2010/main" val="21093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www.benefitsboard.com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86600" y="1600200"/>
            <a:ext cx="1447800" cy="990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2484517">
            <a:off x="6983521" y="259721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1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Taxability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Church can pay for pastor’s individual health insurance policy but it must be</a:t>
            </a:r>
          </a:p>
          <a:p>
            <a:pPr lvl="1"/>
            <a:r>
              <a:rPr lang="en-US" b="1" dirty="0"/>
              <a:t>Noted as additional </a:t>
            </a:r>
            <a:r>
              <a:rPr lang="en-US" b="1" dirty="0" smtClean="0"/>
              <a:t>salary and taxable</a:t>
            </a:r>
            <a:endParaRPr lang="en-US" b="1" dirty="0"/>
          </a:p>
          <a:p>
            <a:pPr lvl="1"/>
            <a:r>
              <a:rPr lang="en-US" b="1" dirty="0" smtClean="0"/>
              <a:t>NOT </a:t>
            </a:r>
            <a:r>
              <a:rPr lang="en-US" b="1" dirty="0"/>
              <a:t>as “health insurance reimbursement”</a:t>
            </a:r>
          </a:p>
          <a:p>
            <a:pPr marL="118872" indent="0">
              <a:buNone/>
            </a:pPr>
            <a:endParaRPr lang="en-US" sz="2000" b="1" dirty="0" smtClean="0"/>
          </a:p>
          <a:p>
            <a:r>
              <a:rPr lang="en-US" sz="3600" b="1" dirty="0" smtClean="0"/>
              <a:t>Anything looking like health insurance reimbursement subjects the church to a $100 a day per person fine.</a:t>
            </a:r>
          </a:p>
        </p:txBody>
      </p:sp>
    </p:spTree>
    <p:extLst>
      <p:ext uri="{BB962C8B-B14F-4D97-AF65-F5344CB8AC3E}">
        <p14:creationId xmlns:p14="http://schemas.microsoft.com/office/powerpoint/2010/main" val="277348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6934200" cy="16827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sz="3600" b="1" dirty="0"/>
              <a:t>Tax Purposes – Employee</a:t>
            </a:r>
          </a:p>
          <a:p>
            <a:pPr>
              <a:lnSpc>
                <a:spcPct val="110000"/>
              </a:lnSpc>
              <a:buClrTx/>
            </a:pPr>
            <a:r>
              <a:rPr lang="en-US" sz="3600" b="1" dirty="0"/>
              <a:t>Social Security – Self Employed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608012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Ministers’ Dual Tax Status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27929"/>
            <a:ext cx="3374903" cy="223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52600"/>
            <a:ext cx="7391400" cy="4648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sz="3600" b="1" dirty="0"/>
              <a:t>W-2</a:t>
            </a:r>
          </a:p>
          <a:p>
            <a:pPr>
              <a:lnSpc>
                <a:spcPct val="110000"/>
              </a:lnSpc>
              <a:buClrTx/>
            </a:pPr>
            <a:r>
              <a:rPr lang="en-US" sz="3600" b="1" dirty="0"/>
              <a:t>Unlawful to withhold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FICA </a:t>
            </a:r>
            <a:r>
              <a:rPr lang="en-US" sz="3600" b="1" dirty="0"/>
              <a:t>taxes</a:t>
            </a:r>
          </a:p>
          <a:p>
            <a:pPr>
              <a:lnSpc>
                <a:spcPct val="110000"/>
              </a:lnSpc>
              <a:buClrTx/>
            </a:pPr>
            <a:r>
              <a:rPr lang="en-US" sz="3600" b="1" dirty="0"/>
              <a:t>Voluntarily may </a:t>
            </a:r>
            <a:br>
              <a:rPr lang="en-US" sz="3600" b="1" dirty="0"/>
            </a:br>
            <a:r>
              <a:rPr lang="en-US" sz="3600" b="1" dirty="0" smtClean="0"/>
              <a:t>have </a:t>
            </a:r>
            <a:r>
              <a:rPr lang="en-US" sz="3600" b="1" dirty="0"/>
              <a:t>taxes withheld</a:t>
            </a:r>
          </a:p>
          <a:p>
            <a:pPr>
              <a:lnSpc>
                <a:spcPct val="110000"/>
              </a:lnSpc>
              <a:buClrTx/>
            </a:pPr>
            <a:r>
              <a:rPr lang="en-US" sz="3600" b="1" dirty="0"/>
              <a:t>1099-MISC </a:t>
            </a:r>
            <a:r>
              <a:rPr lang="en-US" sz="3600" b="1" dirty="0" smtClean="0"/>
              <a:t>(</a:t>
            </a:r>
            <a:r>
              <a:rPr lang="en-US" sz="3600" b="1" dirty="0"/>
              <a:t>only to self-employed speaker – over $600)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627200" cy="639763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Ministers’ Tax Status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887735" cy="1916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11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592671" cy="10668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6172200" cy="3429000"/>
          </a:xfrm>
        </p:spPr>
        <p:txBody>
          <a:bodyPr/>
          <a:lstStyle/>
          <a:p>
            <a:pPr>
              <a:lnSpc>
                <a:spcPct val="110000"/>
              </a:lnSpc>
              <a:buClrTx/>
            </a:pPr>
            <a:r>
              <a:rPr lang="en-US" sz="3600" b="1" dirty="0"/>
              <a:t>Minutes at </a:t>
            </a:r>
            <a:r>
              <a:rPr lang="en-US" sz="3600" b="1" dirty="0" smtClean="0"/>
              <a:t>S68 </a:t>
            </a:r>
            <a:r>
              <a:rPr lang="en-US" sz="3600" b="1" dirty="0"/>
              <a:t>and </a:t>
            </a:r>
            <a:r>
              <a:rPr lang="en-US" sz="3600" b="1" dirty="0" smtClean="0"/>
              <a:t>S69</a:t>
            </a:r>
            <a:endParaRPr lang="en-US" sz="3600" b="1" dirty="0"/>
          </a:p>
          <a:p>
            <a:pPr>
              <a:lnSpc>
                <a:spcPct val="110000"/>
              </a:lnSpc>
              <a:buClrTx/>
            </a:pPr>
            <a:r>
              <a:rPr lang="en-US" sz="3600" b="1" dirty="0"/>
              <a:t>Compensation planning begins here; does not end here</a:t>
            </a:r>
          </a:p>
          <a:p>
            <a:endParaRPr lang="en-US" b="1" dirty="0">
              <a:latin typeface="Franklin Gothic Medium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91" y="3962400"/>
            <a:ext cx="3049249" cy="2032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b="1" dirty="0"/>
              <a:t>Salary</a:t>
            </a:r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Bonuses, love offerings, gift, </a:t>
            </a:r>
            <a:r>
              <a:rPr lang="en-US" b="1" dirty="0" smtClean="0"/>
              <a:t>weekend trips</a:t>
            </a:r>
            <a:endParaRPr lang="en-US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Social Security paid by the church to the </a:t>
            </a:r>
            <a:r>
              <a:rPr lang="en-US" b="1" dirty="0" smtClean="0"/>
              <a:t>minister (and </a:t>
            </a:r>
            <a:r>
              <a:rPr lang="en-US" b="1" i="1" dirty="0" smtClean="0"/>
              <a:t>MAYBE</a:t>
            </a:r>
            <a:r>
              <a:rPr lang="en-US" b="1" dirty="0" smtClean="0"/>
              <a:t> health insurance)</a:t>
            </a:r>
            <a:endParaRPr lang="en-US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Business expense reimbursement under a </a:t>
            </a:r>
            <a:r>
              <a:rPr lang="en-US" b="1" i="1" dirty="0"/>
              <a:t>non-accountable</a:t>
            </a:r>
            <a:r>
              <a:rPr lang="en-US" b="1" dirty="0"/>
              <a:t> plan</a:t>
            </a:r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Personal use of church provided auto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272462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Constitutes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Reportable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Income for a Minister?</a:t>
            </a:r>
          </a:p>
        </p:txBody>
      </p:sp>
    </p:spTree>
    <p:extLst>
      <p:ext uri="{BB962C8B-B14F-4D97-AF65-F5344CB8AC3E}">
        <p14:creationId xmlns:p14="http://schemas.microsoft.com/office/powerpoint/2010/main" val="3997651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620000" cy="4343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/>
              <a:t>Retirement Plan Contributions</a:t>
            </a:r>
          </a:p>
          <a:p>
            <a:pPr>
              <a:buClrTx/>
            </a:pPr>
            <a:r>
              <a:rPr lang="en-US" b="1" dirty="0"/>
              <a:t>Fringe Benefits (Medical </a:t>
            </a:r>
            <a:r>
              <a:rPr lang="en-US" b="1" dirty="0" smtClean="0"/>
              <a:t>Insurance????, </a:t>
            </a:r>
            <a:r>
              <a:rPr lang="en-US" b="1" dirty="0"/>
              <a:t>Disability </a:t>
            </a:r>
            <a:r>
              <a:rPr lang="en-US" b="1" dirty="0" smtClean="0"/>
              <a:t>Insurance, </a:t>
            </a:r>
            <a:r>
              <a:rPr lang="en-US" b="1" dirty="0"/>
              <a:t>etc.)</a:t>
            </a:r>
          </a:p>
          <a:p>
            <a:pPr>
              <a:buClrTx/>
            </a:pPr>
            <a:r>
              <a:rPr lang="en-US" b="1" dirty="0"/>
              <a:t>Business expense reimbursement under an </a:t>
            </a:r>
            <a:r>
              <a:rPr lang="en-US" b="1" i="1" dirty="0"/>
              <a:t>accountable</a:t>
            </a:r>
            <a:r>
              <a:rPr lang="en-US" b="1" dirty="0"/>
              <a:t> plan</a:t>
            </a:r>
          </a:p>
          <a:p>
            <a:pPr>
              <a:buClrTx/>
            </a:pPr>
            <a:r>
              <a:rPr lang="en-US" b="1" dirty="0"/>
              <a:t>Housing Allowance (not considered as income but is taxable for self-employment taxes)</a:t>
            </a: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" y="13447"/>
            <a:ext cx="7848600" cy="1311275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Generally NOT Considered Income to a Minister?</a:t>
            </a:r>
          </a:p>
        </p:txBody>
      </p:sp>
    </p:spTree>
    <p:extLst>
      <p:ext uri="{BB962C8B-B14F-4D97-AF65-F5344CB8AC3E}">
        <p14:creationId xmlns:p14="http://schemas.microsoft.com/office/powerpoint/2010/main" val="13398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529091" y="2358313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Social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3352800" y="4267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Pensions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5638800" y="41910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Personal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Savings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55917782"/>
              </p:ext>
            </p:extLst>
          </p:nvPr>
        </p:nvGraphicFramePr>
        <p:xfrm>
          <a:off x="1643110" y="20393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76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Four Major Components of Clergy Compensation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5993203"/>
              </p:ext>
            </p:extLst>
          </p:nvPr>
        </p:nvGraphicFramePr>
        <p:xfrm>
          <a:off x="1676400" y="1676400"/>
          <a:ext cx="6096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3977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6019800" cy="838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 Benefits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981200"/>
            <a:ext cx="388620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Tx/>
            </a:pPr>
            <a:r>
              <a:rPr lang="en-US" sz="3500" b="1" dirty="0"/>
              <a:t>Retirement Plan </a:t>
            </a:r>
            <a:r>
              <a:rPr lang="en-US" sz="3500" b="1" dirty="0" smtClean="0"/>
              <a:t>Contributions (non-taxable)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600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Medical </a:t>
            </a:r>
            <a:r>
              <a:rPr lang="en-US" b="1" dirty="0" smtClean="0"/>
              <a:t>Insurance (potentially taxable)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900" b="1" dirty="0" smtClean="0"/>
          </a:p>
          <a:p>
            <a:pPr>
              <a:lnSpc>
                <a:spcPct val="110000"/>
              </a:lnSpc>
              <a:buClrTx/>
            </a:pPr>
            <a:r>
              <a:rPr lang="en-US" b="1" dirty="0" smtClean="0"/>
              <a:t>Social </a:t>
            </a:r>
            <a:r>
              <a:rPr lang="en-US" b="1" dirty="0"/>
              <a:t>Security </a:t>
            </a:r>
            <a:r>
              <a:rPr lang="en-US" b="1" dirty="0" smtClean="0"/>
              <a:t>Reimbursement (taxable)</a:t>
            </a:r>
            <a:endParaRPr lang="en-US" b="1" dirty="0"/>
          </a:p>
        </p:txBody>
      </p:sp>
      <p:pic>
        <p:nvPicPr>
          <p:cNvPr id="121860" name="Picture 4" descr="073_M_Obj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44" y="4572000"/>
            <a:ext cx="2261056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4376"/>
            <a:ext cx="2286000" cy="22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362200" cy="160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Security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 smtClean="0"/>
              <a:t>Violation of Federal Law to withhold FICA taxes on a minister (Internal </a:t>
            </a:r>
            <a:r>
              <a:rPr lang="fr-FR" sz="3600" b="1" dirty="0" smtClean="0"/>
              <a:t>Revenue </a:t>
            </a:r>
            <a:r>
              <a:rPr lang="fr-FR" sz="3600" b="1" dirty="0"/>
              <a:t>Code [IRC 3401(a)(9</a:t>
            </a:r>
            <a:r>
              <a:rPr lang="fr-FR" sz="3600" b="1" dirty="0" smtClean="0"/>
              <a:t>)])</a:t>
            </a:r>
          </a:p>
          <a:p>
            <a:pPr marL="118872" indent="0">
              <a:buNone/>
            </a:pPr>
            <a:endParaRPr lang="en-US" sz="2100" b="1" dirty="0" smtClean="0"/>
          </a:p>
          <a:p>
            <a:r>
              <a:rPr lang="en-US" sz="3600" b="1" dirty="0" smtClean="0"/>
              <a:t>Generally, churches will pay one-half of your Social Security/ Medicare tax liability (called SECA taxes) of 15.3% (7.65%)</a:t>
            </a:r>
          </a:p>
          <a:p>
            <a:pPr marL="118872" indent="0">
              <a:buNone/>
            </a:pPr>
            <a:endParaRPr lang="en-US" sz="2100" b="1" dirty="0" smtClean="0"/>
          </a:p>
          <a:p>
            <a:r>
              <a:rPr lang="en-US" sz="3600" b="1" dirty="0" smtClean="0"/>
              <a:t>When church pays one-half of your SECA tax liability, that amount becomes taxable income to the minister.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203003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Insurance Reimbursement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Everyone is required to have health insurance under the Affordable Care Act.</a:t>
            </a:r>
            <a:endParaRPr lang="fr-FR" sz="3600" b="1" dirty="0" smtClean="0"/>
          </a:p>
          <a:p>
            <a:pPr marL="118872" indent="0">
              <a:buNone/>
            </a:pPr>
            <a:endParaRPr lang="en-US" sz="2100" b="1" dirty="0" smtClean="0"/>
          </a:p>
          <a:p>
            <a:r>
              <a:rPr lang="en-US" sz="3600" b="1" dirty="0" smtClean="0"/>
              <a:t>If the church gives you funds to pay for your individual/family healthcare policy, those funds must be treated as salary.</a:t>
            </a:r>
          </a:p>
          <a:p>
            <a:pPr marL="118872" indent="0">
              <a:buNone/>
            </a:pPr>
            <a:endParaRPr lang="en-US" sz="2100" b="1" dirty="0" smtClean="0"/>
          </a:p>
          <a:p>
            <a:r>
              <a:rPr lang="en-US" sz="3600" b="1" dirty="0" smtClean="0"/>
              <a:t>Anything that looks like “reimbursement” of healthcare premiums subjects the church to a $100 a day per person fine.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431667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Ministers’ Retirement Plan</a:t>
            </a:r>
            <a:endParaRPr lang="en-US" sz="5400" dirty="0"/>
          </a:p>
        </p:txBody>
      </p:sp>
      <p:pic>
        <p:nvPicPr>
          <p:cNvPr id="4" name="Picture 9" descr="gold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18317" r="31667" b="24515"/>
          <a:stretch>
            <a:fillRect/>
          </a:stretch>
        </p:blipFill>
        <p:spPr bwMode="auto">
          <a:xfrm>
            <a:off x="3464886" y="3657600"/>
            <a:ext cx="2438346" cy="2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7059" y="22098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Internal Revenue Code</a:t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C0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Section 403(b)(9)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9181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GROUP Plan </a:t>
            </a:r>
            <a:r>
              <a:rPr lang="en-US" sz="3600" u="sng" dirty="0" smtClean="0"/>
              <a:t>Exception</a:t>
            </a:r>
            <a:r>
              <a:rPr lang="en-US" sz="3600" dirty="0" smtClean="0"/>
              <a:t> to Taxability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7874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Health insurance provided under a “group” plan is not taxable to the employee</a:t>
            </a:r>
          </a:p>
          <a:p>
            <a:r>
              <a:rPr lang="en-US" sz="3600" b="1" dirty="0" smtClean="0"/>
              <a:t>Generally have to have at least 2-5 people to have a “group”</a:t>
            </a:r>
          </a:p>
          <a:p>
            <a:r>
              <a:rPr lang="en-US" sz="3600" b="1" dirty="0" smtClean="0"/>
              <a:t>Discriminatory rules do apply.</a:t>
            </a:r>
          </a:p>
        </p:txBody>
      </p:sp>
    </p:spTree>
    <p:extLst>
      <p:ext uri="{BB962C8B-B14F-4D97-AF65-F5344CB8AC3E}">
        <p14:creationId xmlns:p14="http://schemas.microsoft.com/office/powerpoint/2010/main" val="20440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641079" y="2007392"/>
            <a:ext cx="4121921" cy="462200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b="1" dirty="0"/>
              <a:t>Auto Expenses</a:t>
            </a:r>
          </a:p>
          <a:p>
            <a:pPr>
              <a:buClrTx/>
            </a:pPr>
            <a:r>
              <a:rPr lang="en-US" b="1" dirty="0"/>
              <a:t>Travel</a:t>
            </a:r>
          </a:p>
          <a:p>
            <a:pPr>
              <a:buClrTx/>
            </a:pPr>
            <a:r>
              <a:rPr lang="en-US" b="1" dirty="0"/>
              <a:t>Entertainment</a:t>
            </a:r>
          </a:p>
          <a:p>
            <a:pPr>
              <a:buClrTx/>
            </a:pPr>
            <a:r>
              <a:rPr lang="en-US" b="1" dirty="0"/>
              <a:t>Educational </a:t>
            </a:r>
            <a:r>
              <a:rPr lang="en-US" b="1" dirty="0" smtClean="0"/>
              <a:t>Expenses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(list </a:t>
            </a:r>
            <a:r>
              <a:rPr lang="en-US" b="1" dirty="0"/>
              <a:t>is not inclusive)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and Professional Expenses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90850" cy="190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3276600"/>
            <a:ext cx="2155054" cy="2155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36" y="4952999"/>
            <a:ext cx="1827272" cy="1423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305800" cy="449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b="1" dirty="0"/>
              <a:t>Best tax advantage for </a:t>
            </a:r>
            <a:r>
              <a:rPr lang="en-US" b="1" dirty="0" smtClean="0"/>
              <a:t>Minister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600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Church agrees in advance to properly reimburse minister for business expenses that are properly documented (date, amount, place and purpose</a:t>
            </a:r>
            <a:r>
              <a:rPr lang="en-US" b="1" dirty="0" smtClean="0"/>
              <a:t>)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600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Minister must return excess reimbursement</a:t>
            </a:r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Accountable Reimbursement Plan</a:t>
            </a:r>
          </a:p>
        </p:txBody>
      </p:sp>
    </p:spTree>
    <p:extLst>
      <p:ext uri="{BB962C8B-B14F-4D97-AF65-F5344CB8AC3E}">
        <p14:creationId xmlns:p14="http://schemas.microsoft.com/office/powerpoint/2010/main" val="2879613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13604"/>
            <a:ext cx="5181600" cy="48395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Tx/>
            </a:pPr>
            <a:r>
              <a:rPr lang="en-US" b="1" dirty="0"/>
              <a:t>No reportable income on </a:t>
            </a:r>
            <a:r>
              <a:rPr lang="en-US" b="1" dirty="0" smtClean="0"/>
              <a:t>W-2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600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No deductions to claim by minister on Form </a:t>
            </a:r>
            <a:r>
              <a:rPr lang="en-US" b="1" dirty="0" smtClean="0"/>
              <a:t>1040</a:t>
            </a:r>
          </a:p>
          <a:p>
            <a:pPr marL="118872" indent="0">
              <a:lnSpc>
                <a:spcPct val="110000"/>
              </a:lnSpc>
              <a:buClrTx/>
              <a:buNone/>
            </a:pPr>
            <a:endParaRPr lang="en-US" sz="1600" b="1" dirty="0"/>
          </a:p>
          <a:p>
            <a:pPr>
              <a:lnSpc>
                <a:spcPct val="110000"/>
              </a:lnSpc>
              <a:buClrTx/>
            </a:pPr>
            <a:r>
              <a:rPr lang="en-US" b="1" dirty="0"/>
              <a:t>Minister is reporting to church rather than IRS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06680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Accountable Reimbursement Plan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7265863" y="990600"/>
            <a:ext cx="1757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Continued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930" y="1981199"/>
            <a:ext cx="2583865" cy="38844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7810500" cy="3733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 smtClean="0"/>
              <a:t>Very </a:t>
            </a:r>
            <a:r>
              <a:rPr lang="en-US" b="1" dirty="0"/>
              <a:t>important tax advantage for ministers</a:t>
            </a:r>
          </a:p>
          <a:p>
            <a:pPr>
              <a:buClrTx/>
            </a:pPr>
            <a:r>
              <a:rPr lang="en-US" b="1" dirty="0"/>
              <a:t>Excluded for income tax purposes</a:t>
            </a:r>
          </a:p>
          <a:p>
            <a:pPr>
              <a:buClrTx/>
            </a:pPr>
            <a:r>
              <a:rPr lang="en-US" b="1" dirty="0"/>
              <a:t>Included for Self-Employment/Social Security purposes </a:t>
            </a:r>
          </a:p>
          <a:p>
            <a:pPr>
              <a:buClrTx/>
            </a:pPr>
            <a:r>
              <a:rPr lang="en-US" b="1" dirty="0"/>
              <a:t>Includes annual rental value of church provided parsonage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8382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6"/>
          <a:stretch/>
        </p:blipFill>
        <p:spPr bwMode="auto">
          <a:xfrm>
            <a:off x="4846513" y="4648200"/>
            <a:ext cx="3796711" cy="21017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1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229600" cy="43434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600" b="1" dirty="0"/>
              <a:t>Down payment </a:t>
            </a:r>
          </a:p>
          <a:p>
            <a:pPr>
              <a:buClrTx/>
            </a:pPr>
            <a:r>
              <a:rPr lang="en-US" sz="3600" b="1" dirty="0"/>
              <a:t>Mortgage payments (interest and principal)</a:t>
            </a:r>
          </a:p>
          <a:p>
            <a:pPr>
              <a:buClrTx/>
            </a:pPr>
            <a:r>
              <a:rPr lang="en-US" sz="3600" b="1" dirty="0"/>
              <a:t>Real estate taxes</a:t>
            </a:r>
          </a:p>
          <a:p>
            <a:pPr>
              <a:buClrTx/>
            </a:pPr>
            <a:r>
              <a:rPr lang="en-US" sz="3600" b="1" dirty="0"/>
              <a:t>Insurance</a:t>
            </a:r>
          </a:p>
          <a:p>
            <a:pPr>
              <a:buClrTx/>
            </a:pPr>
            <a:r>
              <a:rPr lang="en-US" sz="3600" b="1" dirty="0"/>
              <a:t>Utilities (electricity, gas, water, trash collection, local phone charges)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772400" cy="7620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Allowable Housing Expenses</a:t>
            </a:r>
          </a:p>
        </p:txBody>
      </p:sp>
    </p:spTree>
    <p:extLst>
      <p:ext uri="{BB962C8B-B14F-4D97-AF65-F5344CB8AC3E}">
        <p14:creationId xmlns:p14="http://schemas.microsoft.com/office/powerpoint/2010/main" val="30898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981200"/>
            <a:ext cx="4495800" cy="4572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/>
              <a:t>Furnishings and appliances</a:t>
            </a:r>
          </a:p>
          <a:p>
            <a:pPr>
              <a:buClrTx/>
            </a:pPr>
            <a:r>
              <a:rPr lang="en-US" b="1" dirty="0"/>
              <a:t>Repairs and remodeling</a:t>
            </a:r>
          </a:p>
          <a:p>
            <a:pPr>
              <a:buClrTx/>
            </a:pPr>
            <a:r>
              <a:rPr lang="en-US" b="1" dirty="0"/>
              <a:t>Yard work, snow removal, etc.</a:t>
            </a:r>
          </a:p>
          <a:p>
            <a:pPr>
              <a:buClrTx/>
            </a:pPr>
            <a:r>
              <a:rPr lang="en-US" b="1" dirty="0"/>
              <a:t>Maintenance</a:t>
            </a:r>
          </a:p>
          <a:p>
            <a:pPr>
              <a:buClrTx/>
            </a:pPr>
            <a:r>
              <a:rPr lang="en-US" b="1" dirty="0"/>
              <a:t>Homeowners Dues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772400" cy="762000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Allowable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Expenses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162800" y="990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C000"/>
                </a:solidFill>
                <a:latin typeface="Verdana" pitchFamily="34" charset="0"/>
              </a:rPr>
              <a:t>Continued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4447"/>
            <a:ext cx="2984367" cy="1609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2247"/>
            <a:ext cx="2880176" cy="2046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143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419600" cy="44958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b="1" dirty="0"/>
              <a:t>Actual Expenses</a:t>
            </a:r>
          </a:p>
          <a:p>
            <a:pPr>
              <a:buClrTx/>
            </a:pPr>
            <a:r>
              <a:rPr lang="en-US" b="1" dirty="0"/>
              <a:t>Amount designated by the Church</a:t>
            </a:r>
          </a:p>
          <a:p>
            <a:pPr>
              <a:buClrTx/>
            </a:pPr>
            <a:r>
              <a:rPr lang="en-US" b="1" dirty="0"/>
              <a:t>Fair Rental Value (furnished with </a:t>
            </a:r>
            <a:r>
              <a:rPr lang="en-US" b="1" dirty="0" smtClean="0"/>
              <a:t>utilities),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whichever </a:t>
            </a:r>
            <a:r>
              <a:rPr lang="en-US" b="1" dirty="0"/>
              <a:t>is less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9906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on Housing Allowance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3082"/>
            <a:ext cx="3589282" cy="2383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6526"/>
            <a:ext cx="2863848" cy="2147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000" dirty="0" smtClean="0"/>
              <a:t>Creating a Compensation Package for the Pastor</a:t>
            </a:r>
            <a:r>
              <a:rPr lang="en-US" dirty="0"/>
              <a:t/>
            </a:r>
            <a:br>
              <a:rPr lang="en-US" dirty="0"/>
            </a:b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5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990600" y="228600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Worksheet for Minister’s Compensation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793750" y="1560513"/>
            <a:ext cx="43717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 indent="-4000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UcPeriod"/>
            </a:pPr>
            <a:r>
              <a:rPr lang="en-US" sz="1800" b="1" dirty="0">
                <a:solidFill>
                  <a:srgbClr val="000000"/>
                </a:solidFill>
              </a:rPr>
              <a:t>Pastor’s Minimum Compensation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	</a:t>
            </a:r>
            <a:r>
              <a:rPr lang="en-US" sz="1400" b="1" dirty="0">
                <a:solidFill>
                  <a:srgbClr val="000000"/>
                </a:solidFill>
              </a:rPr>
              <a:t>(See Minutes for Scale)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793750" y="2362199"/>
            <a:ext cx="43438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AutoNum type="romanUcPeriod" startAt="2"/>
            </a:pPr>
            <a:r>
              <a:rPr lang="en-US" sz="1800" b="1" dirty="0" smtClean="0">
                <a:solidFill>
                  <a:srgbClr val="000000"/>
                </a:solidFill>
              </a:rPr>
              <a:t>Parsonage </a:t>
            </a:r>
            <a:r>
              <a:rPr lang="en-US" sz="1800" b="1" dirty="0">
                <a:solidFill>
                  <a:srgbClr val="000000"/>
                </a:solidFill>
              </a:rPr>
              <a:t>/ Housing Allotment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</a:t>
            </a:r>
            <a:r>
              <a:rPr lang="en-US" sz="1400" b="1" dirty="0">
                <a:solidFill>
                  <a:srgbClr val="000000"/>
                </a:solidFill>
              </a:rPr>
              <a:t>(Include additions to salary only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            or fair rental value of parsonage)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793750" y="3541713"/>
            <a:ext cx="3993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 startAt="3"/>
            </a:pPr>
            <a:r>
              <a:rPr lang="en-US" sz="1800" b="1" dirty="0">
                <a:solidFill>
                  <a:srgbClr val="000000"/>
                </a:solidFill>
              </a:rPr>
              <a:t>Accountable Reimbursement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</a:t>
            </a:r>
            <a:r>
              <a:rPr lang="en-US" sz="1400" b="1" dirty="0">
                <a:solidFill>
                  <a:srgbClr val="000000"/>
                </a:solidFill>
              </a:rPr>
              <a:t>(In addition to salary)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609600" y="4572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793750" y="4499499"/>
            <a:ext cx="56605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 startAt="4"/>
            </a:pPr>
            <a:r>
              <a:rPr lang="en-US" sz="1800" b="1" dirty="0">
                <a:solidFill>
                  <a:srgbClr val="000000"/>
                </a:solidFill>
              </a:rPr>
              <a:t>Fringe Benefits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Employer Retirement Plan Contributions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      Medical Insurance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	 Social Security Reimbursement 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793750" y="5867400"/>
            <a:ext cx="3839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V.   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Total Compensation Package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553200" y="1600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$40,000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6553200" y="2362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$10,000</a:t>
            </a:r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6705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4510" name="Text Box 14"/>
          <p:cNvSpPr txBox="1">
            <a:spLocks noChangeArrowheads="1"/>
          </p:cNvSpPr>
          <p:nvPr/>
        </p:nvSpPr>
        <p:spPr bwMode="auto">
          <a:xfrm>
            <a:off x="6705600" y="4724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4511" name="Text Box 15"/>
          <p:cNvSpPr txBox="1">
            <a:spLocks noChangeArrowheads="1"/>
          </p:cNvSpPr>
          <p:nvPr/>
        </p:nvSpPr>
        <p:spPr bwMode="auto">
          <a:xfrm>
            <a:off x="6705600" y="5029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4512" name="Text Box 16"/>
          <p:cNvSpPr txBox="1">
            <a:spLocks noChangeArrowheads="1"/>
          </p:cNvSpPr>
          <p:nvPr/>
        </p:nvSpPr>
        <p:spPr bwMode="auto">
          <a:xfrm>
            <a:off x="6705600" y="5334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4513" name="Text Box 17"/>
          <p:cNvSpPr txBox="1">
            <a:spLocks noChangeArrowheads="1"/>
          </p:cNvSpPr>
          <p:nvPr/>
        </p:nvSpPr>
        <p:spPr bwMode="auto">
          <a:xfrm>
            <a:off x="6629400" y="5867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$52,000</a:t>
            </a:r>
          </a:p>
        </p:txBody>
      </p:sp>
    </p:spTree>
    <p:extLst>
      <p:ext uri="{BB962C8B-B14F-4D97-AF65-F5344CB8AC3E}">
        <p14:creationId xmlns:p14="http://schemas.microsoft.com/office/powerpoint/2010/main" val="2802367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7" grpId="0"/>
      <p:bldP spid="234508" grpId="0"/>
      <p:bldP spid="234509" grpId="0"/>
      <p:bldP spid="234510" grpId="0"/>
      <p:bldP spid="234511" grpId="0"/>
      <p:bldP spid="234512" grpId="0"/>
      <p:bldP spid="2345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Taxable Compensation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793750" y="1646808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rgbClr val="000000"/>
                </a:solidFill>
              </a:rPr>
              <a:t>Total Compensation</a:t>
            </a:r>
            <a:endParaRPr lang="en-US" sz="1400" i="1" u="sng" dirty="0">
              <a:solidFill>
                <a:srgbClr val="000000"/>
              </a:solidFill>
            </a:endParaRPr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807242" y="2362200"/>
            <a:ext cx="4308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Housing Allowance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</a:t>
            </a:r>
            <a:r>
              <a:rPr lang="en-US" sz="1400" b="1" dirty="0">
                <a:solidFill>
                  <a:srgbClr val="000000"/>
                </a:solidFill>
              </a:rPr>
              <a:t>(Estimate and Resolution required)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807243" y="3200400"/>
            <a:ext cx="46121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Accountable Reimbursement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</a:t>
            </a:r>
            <a:r>
              <a:rPr lang="en-US" sz="1400" b="1" dirty="0">
                <a:solidFill>
                  <a:srgbClr val="000000"/>
                </a:solidFill>
              </a:rPr>
              <a:t>(Resolution and Substantiation required)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07243" y="4038599"/>
            <a:ext cx="481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Fringe Benefits </a:t>
            </a:r>
            <a:r>
              <a:rPr lang="en-US" sz="1400" b="1" dirty="0">
                <a:solidFill>
                  <a:srgbClr val="000000"/>
                </a:solidFill>
              </a:rPr>
              <a:t>(excludes Social Security)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793750" y="5867400"/>
            <a:ext cx="4246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Taxable Compensation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	      </a:t>
            </a:r>
            <a:r>
              <a:rPr lang="en-US" sz="1400" b="1" i="1" dirty="0">
                <a:solidFill>
                  <a:srgbClr val="000000"/>
                </a:solidFill>
                <a:latin typeface="Arial" charset="0"/>
              </a:rPr>
              <a:t>(Reported in Box 1 on Form W-2)</a:t>
            </a:r>
          </a:p>
        </p:txBody>
      </p:sp>
      <p:sp>
        <p:nvSpPr>
          <p:cNvPr id="235529" name="Text Box 9"/>
          <p:cNvSpPr txBox="1">
            <a:spLocks noChangeArrowheads="1"/>
          </p:cNvSpPr>
          <p:nvPr/>
        </p:nvSpPr>
        <p:spPr bwMode="auto">
          <a:xfrm>
            <a:off x="6553200" y="1600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$52,000</a:t>
            </a:r>
          </a:p>
        </p:txBody>
      </p:sp>
      <p:sp>
        <p:nvSpPr>
          <p:cNvPr id="235530" name="Text Box 10"/>
          <p:cNvSpPr txBox="1">
            <a:spLocks noChangeArrowheads="1"/>
          </p:cNvSpPr>
          <p:nvPr/>
        </p:nvSpPr>
        <p:spPr bwMode="auto">
          <a:xfrm>
            <a:off x="6553200" y="2362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$18,000</a:t>
            </a:r>
          </a:p>
        </p:txBody>
      </p:sp>
      <p:sp>
        <p:nvSpPr>
          <p:cNvPr id="235531" name="Text Box 11"/>
          <p:cNvSpPr txBox="1">
            <a:spLocks noChangeArrowheads="1"/>
          </p:cNvSpPr>
          <p:nvPr/>
        </p:nvSpPr>
        <p:spPr bwMode="auto">
          <a:xfrm>
            <a:off x="6553200" y="3200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$6,000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6553200" y="40386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553200" y="4648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$26,000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6553200" y="51816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6553200" y="5867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$24,000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807243" y="4642560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Total Reportable Compensation</a:t>
            </a:r>
          </a:p>
        </p:txBody>
      </p:sp>
      <p:sp>
        <p:nvSpPr>
          <p:cNvPr id="235539" name="Text Box 19"/>
          <p:cNvSpPr txBox="1">
            <a:spLocks noChangeArrowheads="1"/>
          </p:cNvSpPr>
          <p:nvPr/>
        </p:nvSpPr>
        <p:spPr bwMode="auto">
          <a:xfrm>
            <a:off x="793750" y="5095875"/>
            <a:ext cx="4185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Less: Retirement Plan Contributions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(by Salary Reduction)</a:t>
            </a:r>
          </a:p>
        </p:txBody>
      </p:sp>
      <p:sp>
        <p:nvSpPr>
          <p:cNvPr id="235540" name="Text Box 20"/>
          <p:cNvSpPr txBox="1">
            <a:spLocks noChangeArrowheads="1"/>
          </p:cNvSpPr>
          <p:nvPr/>
        </p:nvSpPr>
        <p:spPr bwMode="auto">
          <a:xfrm>
            <a:off x="6553200" y="426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5541" name="Text Box 21"/>
          <p:cNvSpPr txBox="1">
            <a:spLocks noChangeArrowheads="1"/>
          </p:cNvSpPr>
          <p:nvPr/>
        </p:nvSpPr>
        <p:spPr bwMode="auto">
          <a:xfrm>
            <a:off x="6537325" y="42275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________</a:t>
            </a:r>
          </a:p>
        </p:txBody>
      </p:sp>
      <p:sp>
        <p:nvSpPr>
          <p:cNvPr id="235542" name="Text Box 22"/>
          <p:cNvSpPr txBox="1">
            <a:spLocks noChangeArrowheads="1"/>
          </p:cNvSpPr>
          <p:nvPr/>
        </p:nvSpPr>
        <p:spPr bwMode="auto">
          <a:xfrm>
            <a:off x="6613525" y="53705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1887100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/>
      <p:bldP spid="235530" grpId="0"/>
      <p:bldP spid="235531" grpId="0"/>
      <p:bldP spid="235532" grpId="0"/>
      <p:bldP spid="235533" grpId="0"/>
      <p:bldP spid="235534" grpId="0"/>
      <p:bldP spid="235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ONE Employee </a:t>
            </a:r>
            <a:r>
              <a:rPr lang="en-US" sz="3600" u="sng" dirty="0" smtClean="0"/>
              <a:t>Exception</a:t>
            </a:r>
            <a:r>
              <a:rPr lang="en-US" sz="3600" dirty="0" smtClean="0"/>
              <a:t> to Taxability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“Less than two employees…” treated as a “Group of One”</a:t>
            </a:r>
          </a:p>
          <a:p>
            <a:r>
              <a:rPr lang="en-US" sz="3600" b="1" dirty="0" smtClean="0"/>
              <a:t>With only one employee, church can continue reimbursing healthcare premiums on a pre-tax basis.</a:t>
            </a:r>
          </a:p>
          <a:p>
            <a:r>
              <a:rPr lang="en-US" sz="3600" b="1" dirty="0" smtClean="0"/>
              <a:t>In “Group of One,” health premiums </a:t>
            </a:r>
            <a:r>
              <a:rPr lang="en-US" sz="3600" b="1" u="sng" dirty="0" smtClean="0"/>
              <a:t>not</a:t>
            </a:r>
            <a:r>
              <a:rPr lang="en-US" sz="3600" b="1" dirty="0" smtClean="0"/>
              <a:t> included in W-2 compensation.</a:t>
            </a:r>
          </a:p>
          <a:p>
            <a:r>
              <a:rPr lang="en-US" sz="3600" b="1" dirty="0" smtClean="0"/>
              <a:t>Remain alert –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19550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009650" y="30480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Worksheet for Minister’s Compensation</a:t>
            </a:r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793750" y="1560513"/>
            <a:ext cx="4583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en-US" sz="1800" b="1" dirty="0">
                <a:solidFill>
                  <a:srgbClr val="000000"/>
                </a:solidFill>
              </a:rPr>
              <a:t>Pastor’s Minimum Compensation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	</a:t>
            </a:r>
            <a:r>
              <a:rPr lang="en-US" sz="1400" b="1" dirty="0">
                <a:solidFill>
                  <a:srgbClr val="000000"/>
                </a:solidFill>
              </a:rPr>
              <a:t>(See Minutes for Scale)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793750" y="2362200"/>
            <a:ext cx="440800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 startAt="2"/>
            </a:pPr>
            <a:r>
              <a:rPr lang="en-US" sz="1800" b="1" dirty="0">
                <a:solidFill>
                  <a:srgbClr val="000000"/>
                </a:solidFill>
              </a:rPr>
              <a:t> Parsonage / Housing Allotment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</a:t>
            </a:r>
            <a:r>
              <a:rPr lang="en-US" sz="1400" b="1" dirty="0">
                <a:solidFill>
                  <a:srgbClr val="000000"/>
                </a:solidFill>
              </a:rPr>
              <a:t>(Include additions to salary only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            or fair rental value of parsonage)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793750" y="3541713"/>
            <a:ext cx="3993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 startAt="3"/>
            </a:pPr>
            <a:r>
              <a:rPr lang="en-US" sz="1800" b="1" dirty="0">
                <a:solidFill>
                  <a:srgbClr val="000000"/>
                </a:solidFill>
              </a:rPr>
              <a:t>Accountable Reimbursement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</a:t>
            </a:r>
            <a:r>
              <a:rPr lang="en-US" sz="1400" b="1" dirty="0">
                <a:solidFill>
                  <a:srgbClr val="000000"/>
                </a:solidFill>
              </a:rPr>
              <a:t>(In addition to salary)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793750" y="4495799"/>
            <a:ext cx="56605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 startAt="4"/>
            </a:pPr>
            <a:r>
              <a:rPr lang="en-US" sz="1800" b="1" dirty="0">
                <a:solidFill>
                  <a:srgbClr val="000000"/>
                </a:solidFill>
              </a:rPr>
              <a:t>Fringe Benefits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Employer Retirement Plan Contributions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      Medical Insurance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		 Social Security Reimbursement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793750" y="5867400"/>
            <a:ext cx="38397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V.   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Total Compensation Package</a:t>
            </a: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553200" y="1600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$40,000</a:t>
            </a: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6553200" y="2362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$10,000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67056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6705600" y="4724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6705600" y="5029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6705600" y="5334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$0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6629400" y="5867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$52,000</a:t>
            </a:r>
          </a:p>
        </p:txBody>
      </p:sp>
    </p:spTree>
    <p:extLst>
      <p:ext uri="{BB962C8B-B14F-4D97-AF65-F5344CB8AC3E}">
        <p14:creationId xmlns:p14="http://schemas.microsoft.com/office/powerpoint/2010/main" val="704968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1060882" y="432786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Taxable Compensation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793750" y="1674919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rgbClr val="000000"/>
                </a:solidFill>
              </a:rPr>
              <a:t>Total Compensation</a:t>
            </a:r>
            <a:endParaRPr lang="en-US" sz="1400" i="1" u="sng" dirty="0">
              <a:solidFill>
                <a:srgbClr val="000000"/>
              </a:solidFill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793749" y="2362200"/>
            <a:ext cx="4246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Housing Allowance 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</a:t>
            </a:r>
            <a:r>
              <a:rPr lang="en-US" sz="1400" b="1" dirty="0">
                <a:solidFill>
                  <a:srgbClr val="000000"/>
                </a:solidFill>
              </a:rPr>
              <a:t>(Estimate and Resolution required)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793750" y="3200400"/>
            <a:ext cx="46121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Accountable Reimbursement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               </a:t>
            </a:r>
            <a:r>
              <a:rPr lang="en-US" sz="1400" b="1" dirty="0">
                <a:solidFill>
                  <a:srgbClr val="000000"/>
                </a:solidFill>
              </a:rPr>
              <a:t>(Resolution and Substantiation required)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793750" y="4038599"/>
            <a:ext cx="481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66800" indent="-6096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524000" indent="-609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981200" indent="-609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438400" indent="-609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Less: Fringe Benefits </a:t>
            </a:r>
            <a:r>
              <a:rPr lang="en-US" sz="1400" b="1" dirty="0">
                <a:solidFill>
                  <a:srgbClr val="000000"/>
                </a:solidFill>
              </a:rPr>
              <a:t>(excludes Social Security)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793750" y="5866660"/>
            <a:ext cx="4246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Taxable Compensation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	    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(Reported in Box 1 on Form W-2)</a:t>
            </a:r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6553200" y="1600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$52,000</a:t>
            </a:r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6553200" y="2362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$18,000</a:t>
            </a:r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6604308" y="3200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$6,000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6604308" y="40386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6553200" y="4648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$26,000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680200" y="51816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$2,000</a:t>
            </a:r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6553200" y="5867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$24,000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793750" y="4648200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000000"/>
                </a:solidFill>
                <a:latin typeface="Arial" charset="0"/>
              </a:rPr>
              <a:t>Total Reportable Compensation</a:t>
            </a:r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793750" y="5095875"/>
            <a:ext cx="4185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Less: Retirement Plan Contributions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(by Salary Reduction)</a:t>
            </a: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6553200" y="426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24E35"/>
              </a:solidFill>
              <a:latin typeface="Arial" charset="0"/>
            </a:endParaRPr>
          </a:p>
        </p:txBody>
      </p:sp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6537325" y="42275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________</a:t>
            </a:r>
          </a:p>
        </p:txBody>
      </p:sp>
      <p:sp>
        <p:nvSpPr>
          <p:cNvPr id="237588" name="Text Box 20"/>
          <p:cNvSpPr txBox="1">
            <a:spLocks noChangeArrowheads="1"/>
          </p:cNvSpPr>
          <p:nvPr/>
        </p:nvSpPr>
        <p:spPr bwMode="auto">
          <a:xfrm>
            <a:off x="6613525" y="5370513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1097295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 - Col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89"/>
          <a:stretch/>
        </p:blipFill>
        <p:spPr bwMode="auto">
          <a:xfrm>
            <a:off x="3226360" y="1295400"/>
            <a:ext cx="3502981" cy="3581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7550" y="417821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0957" y="5105400"/>
            <a:ext cx="63337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www.benefitsboard.com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3131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itchFamily="34" charset="0"/>
              </a:rPr>
              <a:t>www.benefitsboard.wordpress.com</a:t>
            </a:r>
          </a:p>
        </p:txBody>
      </p:sp>
    </p:spTree>
    <p:extLst>
      <p:ext uri="{BB962C8B-B14F-4D97-AF65-F5344CB8AC3E}">
        <p14:creationId xmlns:p14="http://schemas.microsoft.com/office/powerpoint/2010/main" val="3466815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6400800" cy="1600200"/>
          </a:xfrm>
        </p:spPr>
        <p:txBody>
          <a:bodyPr>
            <a:noAutofit/>
          </a:bodyPr>
          <a:lstStyle/>
          <a:p>
            <a:pPr algn="r"/>
            <a:endParaRPr lang="en-US" sz="2400" dirty="0"/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Arthur D. Rhodes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President and Chief Executive Officer</a:t>
            </a:r>
          </a:p>
          <a:p>
            <a:pPr algn="r"/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Church of God Benefits Board, Inc.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0569" y="685800"/>
            <a:ext cx="565911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2016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Virginia </a:t>
            </a:r>
          </a:p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Prayer Conference</a:t>
            </a:r>
          </a:p>
          <a:p>
            <a:pPr algn="ctr"/>
            <a:endParaRPr lang="en-US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5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“Now is the Time”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8" b="95108" l="5263" r="93421">
                        <a14:foregroundMark x1="50188" y1="11742" x2="50188" y2="11742"/>
                        <a14:foregroundMark x1="38722" y1="13307" x2="38722" y2="13307"/>
                        <a14:foregroundMark x1="32331" y1="16830" x2="32331" y2="16830"/>
                        <a14:foregroundMark x1="29699" y1="18395" x2="29699" y2="18395"/>
                        <a14:foregroundMark x1="23684" y1="22896" x2="23684" y2="22896"/>
                        <a14:foregroundMark x1="15977" y1="31703" x2="15977" y2="31703"/>
                        <a14:foregroundMark x1="60714" y1="13503" x2="60714" y2="13503"/>
                        <a14:foregroundMark x1="62406" y1="14481" x2="62406" y2="14481"/>
                        <a14:foregroundMark x1="69737" y1="19569" x2="69737" y2="19569"/>
                        <a14:foregroundMark x1="76504" y1="23875" x2="76504" y2="23875"/>
                        <a14:foregroundMark x1="82895" y1="29159" x2="82895" y2="29159"/>
                        <a14:foregroundMark x1="59962" y1="37965" x2="59962" y2="37965"/>
                        <a14:foregroundMark x1="40602" y1="72798" x2="40602" y2="72798"/>
                        <a14:foregroundMark x1="45865" y1="71820" x2="45865" y2="71820"/>
                        <a14:foregroundMark x1="50376" y1="71820" x2="50376" y2="71820"/>
                        <a14:foregroundMark x1="55827" y1="72016" x2="55827" y2="72016"/>
                        <a14:foregroundMark x1="17481" y1="68297" x2="17481" y2="68297"/>
                        <a14:foregroundMark x1="19361" y1="71037" x2="19361" y2="71037"/>
                        <a14:foregroundMark x1="23308" y1="75147" x2="23308" y2="75147"/>
                        <a14:foregroundMark x1="27444" y1="78474" x2="27444" y2="78474"/>
                        <a14:foregroundMark x1="31015" y1="81409" x2="31015" y2="81409"/>
                        <a14:foregroundMark x1="42293" y1="85127" x2="42293" y2="85127"/>
                        <a14:foregroundMark x1="51128" y1="86497" x2="51128" y2="86497"/>
                        <a14:foregroundMark x1="58083" y1="85910" x2="58083" y2="85910"/>
                        <a14:foregroundMark x1="63346" y1="85714" x2="63346" y2="85714"/>
                        <a14:foregroundMark x1="65977" y1="83757" x2="65977" y2="83757"/>
                        <a14:foregroundMark x1="70677" y1="81018" x2="70677" y2="81018"/>
                        <a14:foregroundMark x1="79887" y1="72407" x2="79887" y2="72407"/>
                        <a14:foregroundMark x1="83083" y1="67710" x2="83083" y2="67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" y="5105400"/>
            <a:ext cx="1906491" cy="18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					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3040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Individual </a:t>
            </a:r>
            <a:r>
              <a:rPr lang="en-US" sz="3600" b="1" dirty="0" smtClean="0"/>
              <a:t>Mandate - Everyone now required to have “Minimum Essential Coverage” health insurance</a:t>
            </a:r>
          </a:p>
          <a:p>
            <a:pPr lvl="1"/>
            <a:r>
              <a:rPr lang="en-US" sz="3200" b="1" dirty="0" smtClean="0"/>
              <a:t>Enrollment Open – Nov. 1 to Jan. 31. 2016</a:t>
            </a:r>
          </a:p>
          <a:p>
            <a:pPr lvl="1"/>
            <a:r>
              <a:rPr lang="en-US" sz="3200" b="1" dirty="0" smtClean="0"/>
              <a:t>“Shared Responsibility Payment”</a:t>
            </a:r>
            <a:endParaRPr lang="en-US" b="1" dirty="0" smtClean="0"/>
          </a:p>
          <a:p>
            <a:pPr lvl="2"/>
            <a:r>
              <a:rPr lang="en-US" sz="2600" b="1" dirty="0" smtClean="0"/>
              <a:t>2014 - $285 per family ($95 each) </a:t>
            </a:r>
            <a:r>
              <a:rPr lang="en-US" sz="2600" b="1" u="sng" dirty="0" smtClean="0"/>
              <a:t>or</a:t>
            </a:r>
            <a:r>
              <a:rPr lang="en-US" sz="2600" b="1" dirty="0" smtClean="0"/>
              <a:t> 1% of household income </a:t>
            </a:r>
          </a:p>
          <a:p>
            <a:pPr lvl="2"/>
            <a:r>
              <a:rPr lang="en-US" sz="2600" b="1" dirty="0" smtClean="0"/>
              <a:t>2015 - $975 per family ($325 each) </a:t>
            </a:r>
            <a:r>
              <a:rPr lang="en-US" sz="2600" b="1" u="sng" dirty="0" smtClean="0"/>
              <a:t>or</a:t>
            </a:r>
            <a:r>
              <a:rPr lang="en-US" sz="2600" b="1" dirty="0" smtClean="0"/>
              <a:t> 2% of household income</a:t>
            </a:r>
          </a:p>
          <a:p>
            <a:pPr lvl="2"/>
            <a:r>
              <a:rPr lang="en-US" sz="2600" b="1" dirty="0" smtClean="0"/>
              <a:t>2016 - $2,085 per family ($695) </a:t>
            </a:r>
            <a:r>
              <a:rPr lang="en-US" sz="2600" b="1" u="sng" dirty="0" smtClean="0"/>
              <a:t>or</a:t>
            </a:r>
            <a:r>
              <a:rPr lang="en-US" sz="2600" b="1" dirty="0" smtClean="0"/>
              <a:t> 2.5% of household income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524142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					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b="1" dirty="0" smtClean="0"/>
              <a:t>“Premium tax credit” is only available to those who buy insurance through the Exchange (</a:t>
            </a:r>
            <a:r>
              <a:rPr lang="en-US" sz="3200" b="1" dirty="0" smtClean="0">
                <a:hlinkClick r:id="rId2"/>
              </a:rPr>
              <a:t>www.healthcare.gov</a:t>
            </a:r>
            <a:r>
              <a:rPr lang="en-US" sz="3200" b="1" dirty="0" smtClean="0"/>
              <a:t>) 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lvl="1"/>
            <a:r>
              <a:rPr lang="en-US" sz="3200" b="1" dirty="0" smtClean="0"/>
              <a:t>Amount paid for employer-sponsored group health coverage must be reported on employee’s W-2 in Box 12 (DD code</a:t>
            </a:r>
            <a:r>
              <a:rPr lang="en-US" sz="3200" b="1" dirty="0" smtClean="0"/>
              <a:t>)??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62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Ministerial Housing Allowance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Nov. 21, 2013 – ruled unconstitutional by Judge Barbara </a:t>
            </a:r>
            <a:r>
              <a:rPr lang="en-US" sz="3600" b="1" dirty="0" err="1" smtClean="0"/>
              <a:t>Crabb</a:t>
            </a:r>
            <a:r>
              <a:rPr lang="en-US" sz="3600" b="1" dirty="0"/>
              <a:t> </a:t>
            </a:r>
            <a:r>
              <a:rPr lang="en-US" sz="3600" b="1" dirty="0" smtClean="0"/>
              <a:t>of Wisconsin</a:t>
            </a:r>
          </a:p>
          <a:p>
            <a:r>
              <a:rPr lang="en-US" sz="3600" b="1" dirty="0" smtClean="0"/>
              <a:t>Appealed to Seventh Circuit Court of Appeals</a:t>
            </a:r>
          </a:p>
          <a:p>
            <a:r>
              <a:rPr lang="en-US" sz="3600" b="1" dirty="0" smtClean="0"/>
              <a:t>Appellate court reversed the lower court on Nov. 12, 2014, based upon a technicality.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5967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S101857279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ancial Puzzle">
    <a:dk1>
      <a:srgbClr val="024E35"/>
    </a:dk1>
    <a:lt1>
      <a:srgbClr val="E4E4E4"/>
    </a:lt1>
    <a:dk2>
      <a:srgbClr val="313131"/>
    </a:dk2>
    <a:lt2>
      <a:srgbClr val="C5FDEB"/>
    </a:lt2>
    <a:accent1>
      <a:srgbClr val="FFC000"/>
    </a:accent1>
    <a:accent2>
      <a:srgbClr val="CDCDCD"/>
    </a:accent2>
    <a:accent3>
      <a:srgbClr val="5F4700"/>
    </a:accent3>
    <a:accent4>
      <a:srgbClr val="039C6D"/>
    </a:accent4>
    <a:accent5>
      <a:srgbClr val="012B1E"/>
    </a:accent5>
    <a:accent6>
      <a:srgbClr val="727272"/>
    </a:accent6>
    <a:hlink>
      <a:srgbClr val="046847"/>
    </a:hlink>
    <a:folHlink>
      <a:srgbClr val="58F9C5"/>
    </a:folHlink>
  </a:clrScheme>
</a:themeOverride>
</file>

<file path=ppt/theme/themeOverride2.xml><?xml version="1.0" encoding="utf-8"?>
<a:themeOverride xmlns:a="http://schemas.openxmlformats.org/drawingml/2006/main">
  <a:clrScheme name="Financial Puzzle">
    <a:dk1>
      <a:srgbClr val="024E35"/>
    </a:dk1>
    <a:lt1>
      <a:srgbClr val="E4E4E4"/>
    </a:lt1>
    <a:dk2>
      <a:srgbClr val="313131"/>
    </a:dk2>
    <a:lt2>
      <a:srgbClr val="C5FDEB"/>
    </a:lt2>
    <a:accent1>
      <a:srgbClr val="FFC000"/>
    </a:accent1>
    <a:accent2>
      <a:srgbClr val="CDCDCD"/>
    </a:accent2>
    <a:accent3>
      <a:srgbClr val="5F4700"/>
    </a:accent3>
    <a:accent4>
      <a:srgbClr val="039C6D"/>
    </a:accent4>
    <a:accent5>
      <a:srgbClr val="012B1E"/>
    </a:accent5>
    <a:accent6>
      <a:srgbClr val="727272"/>
    </a:accent6>
    <a:hlink>
      <a:srgbClr val="046847"/>
    </a:hlink>
    <a:folHlink>
      <a:srgbClr val="58F9C5"/>
    </a:folHlink>
  </a:clrScheme>
</a:themeOverride>
</file>

<file path=ppt/theme/themeOverride3.xml><?xml version="1.0" encoding="utf-8"?>
<a:themeOverride xmlns:a="http://schemas.openxmlformats.org/drawingml/2006/main">
  <a:clrScheme name="Financial Puzzle">
    <a:dk1>
      <a:srgbClr val="024E35"/>
    </a:dk1>
    <a:lt1>
      <a:srgbClr val="E4E4E4"/>
    </a:lt1>
    <a:dk2>
      <a:srgbClr val="313131"/>
    </a:dk2>
    <a:lt2>
      <a:srgbClr val="C5FDEB"/>
    </a:lt2>
    <a:accent1>
      <a:srgbClr val="FFC000"/>
    </a:accent1>
    <a:accent2>
      <a:srgbClr val="CDCDCD"/>
    </a:accent2>
    <a:accent3>
      <a:srgbClr val="5F4700"/>
    </a:accent3>
    <a:accent4>
      <a:srgbClr val="039C6D"/>
    </a:accent4>
    <a:accent5>
      <a:srgbClr val="012B1E"/>
    </a:accent5>
    <a:accent6>
      <a:srgbClr val="727272"/>
    </a:accent6>
    <a:hlink>
      <a:srgbClr val="046847"/>
    </a:hlink>
    <a:folHlink>
      <a:srgbClr val="58F9C5"/>
    </a:folHlink>
  </a:clrScheme>
</a:themeOverride>
</file>

<file path=ppt/theme/themeOverride4.xml><?xml version="1.0" encoding="utf-8"?>
<a:themeOverride xmlns:a="http://schemas.openxmlformats.org/drawingml/2006/main">
  <a:clrScheme name="Financial Puzzle">
    <a:dk1>
      <a:srgbClr val="024E35"/>
    </a:dk1>
    <a:lt1>
      <a:srgbClr val="E4E4E4"/>
    </a:lt1>
    <a:dk2>
      <a:srgbClr val="313131"/>
    </a:dk2>
    <a:lt2>
      <a:srgbClr val="C5FDEB"/>
    </a:lt2>
    <a:accent1>
      <a:srgbClr val="FFC000"/>
    </a:accent1>
    <a:accent2>
      <a:srgbClr val="CDCDCD"/>
    </a:accent2>
    <a:accent3>
      <a:srgbClr val="5F4700"/>
    </a:accent3>
    <a:accent4>
      <a:srgbClr val="039C6D"/>
    </a:accent4>
    <a:accent5>
      <a:srgbClr val="012B1E"/>
    </a:accent5>
    <a:accent6>
      <a:srgbClr val="727272"/>
    </a:accent6>
    <a:hlink>
      <a:srgbClr val="046847"/>
    </a:hlink>
    <a:folHlink>
      <a:srgbClr val="58F9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1929</TotalTime>
  <Words>1995</Words>
  <Application>Microsoft Office PowerPoint</Application>
  <PresentationFormat>On-screen Show (4:3)</PresentationFormat>
  <Paragraphs>377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Module</vt:lpstr>
      <vt:lpstr>2_TS101857279</vt:lpstr>
      <vt:lpstr>PowerPoint Presentation</vt:lpstr>
      <vt:lpstr> HOT  Topics Discussion </vt:lpstr>
      <vt:lpstr>Health Insurance Taxability</vt:lpstr>
      <vt:lpstr>Health Insurance Taxability</vt:lpstr>
      <vt:lpstr>GROUP Plan Exception to Taxability</vt:lpstr>
      <vt:lpstr>ONE Employee Exception to Taxability</vt:lpstr>
      <vt:lpstr>Healthcare       1</vt:lpstr>
      <vt:lpstr>Healthcare       2</vt:lpstr>
      <vt:lpstr>Ministerial Housing Allowance</vt:lpstr>
      <vt:lpstr>Ministerial Housing Allowance</vt:lpstr>
      <vt:lpstr>“Responsible Party”      Form 8822-B</vt:lpstr>
      <vt:lpstr>   Same Sex Marriages</vt:lpstr>
      <vt:lpstr>Same Sex Marriages</vt:lpstr>
      <vt:lpstr>Same Sex Marriages</vt:lpstr>
      <vt:lpstr>  Church Security Issues</vt:lpstr>
      <vt:lpstr>Church Security</vt:lpstr>
      <vt:lpstr>Church Security</vt:lpstr>
      <vt:lpstr>Church Security</vt:lpstr>
      <vt:lpstr>   Church Audit Issues </vt:lpstr>
      <vt:lpstr>Church Audit Issues   1</vt:lpstr>
      <vt:lpstr>Church Audit Issues   2</vt:lpstr>
      <vt:lpstr>Church Audit Issues   3</vt:lpstr>
      <vt:lpstr>Church Audit Issues   4</vt:lpstr>
      <vt:lpstr>Additional Tax Issues     1</vt:lpstr>
      <vt:lpstr>Additional Tax Issues     2</vt:lpstr>
      <vt:lpstr>Resources</vt:lpstr>
      <vt:lpstr> Ministers’ Retirement Plan and Church Loan Fund, Inc. </vt:lpstr>
      <vt:lpstr>Ministers’ Retirement Plan</vt:lpstr>
      <vt:lpstr>Retirement Plan        1</vt:lpstr>
      <vt:lpstr>Retirement Plan        2</vt:lpstr>
      <vt:lpstr>Retirement Plan        3</vt:lpstr>
      <vt:lpstr>Retirement Plan        4</vt:lpstr>
      <vt:lpstr>Retirement Plan        5</vt:lpstr>
      <vt:lpstr>Retirement Plan        6</vt:lpstr>
      <vt:lpstr>   Church Loan Fund, Inc.       </vt:lpstr>
      <vt:lpstr>   Church Loan Fund, Inc.       </vt:lpstr>
      <vt:lpstr>  Understanding Church  Financial Issues -  The “Basics” </vt:lpstr>
      <vt:lpstr>Financial Challenges Ahead</vt:lpstr>
      <vt:lpstr>www.benefitsboard.com</vt:lpstr>
      <vt:lpstr>Ministers’ Dual Tax Status</vt:lpstr>
      <vt:lpstr>Ministers’ Tax Status</vt:lpstr>
      <vt:lpstr>Minimum Compensation Scale</vt:lpstr>
      <vt:lpstr>What Constitutes Reportable Income for a Minister?</vt:lpstr>
      <vt:lpstr>What Is Generally NOT Considered Income to a Minister?</vt:lpstr>
      <vt:lpstr>PowerPoint Presentation</vt:lpstr>
      <vt:lpstr>Fringe Benefits</vt:lpstr>
      <vt:lpstr>Social Security Reimbursement</vt:lpstr>
      <vt:lpstr>Health Insurance Reimbursement</vt:lpstr>
      <vt:lpstr>Ministers’ Retirement Plan</vt:lpstr>
      <vt:lpstr>Business and Professional Expenses</vt:lpstr>
      <vt:lpstr>Accountable Reimbursement Plan</vt:lpstr>
      <vt:lpstr>Accountable Reimbursement Plan</vt:lpstr>
      <vt:lpstr>Housing Allowance</vt:lpstr>
      <vt:lpstr>Allowable Housing Expenses</vt:lpstr>
      <vt:lpstr>Allowable Housing Expenses</vt:lpstr>
      <vt:lpstr>Limitations on Housing Allowance</vt:lpstr>
      <vt:lpstr>  Creating a Compensation Package for the Pastor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Georgia Winter Celebration</dc:title>
  <dc:creator>Art Rhodes</dc:creator>
  <cp:lastModifiedBy>Art Rhodes</cp:lastModifiedBy>
  <cp:revision>129</cp:revision>
  <dcterms:created xsi:type="dcterms:W3CDTF">2014-02-06T20:03:50Z</dcterms:created>
  <dcterms:modified xsi:type="dcterms:W3CDTF">2016-02-10T17:11:26Z</dcterms:modified>
</cp:coreProperties>
</file>